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6" r:id="rId4"/>
    <p:sldId id="260" r:id="rId5"/>
    <p:sldId id="270" r:id="rId6"/>
    <p:sldId id="271" r:id="rId7"/>
    <p:sldId id="268" r:id="rId8"/>
    <p:sldId id="262" r:id="rId9"/>
    <p:sldId id="263" r:id="rId10"/>
    <p:sldId id="274" r:id="rId11"/>
    <p:sldId id="264" r:id="rId12"/>
    <p:sldId id="272" r:id="rId13"/>
    <p:sldId id="273"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7A4C2C-3203-23CA-5BC7-D2DB9C1036EC}" name="Shubham Patidar" initials="SP" userId="S::patidar.sh@northeastern.edu::61dcf445-dd4d-4185-9183-3c7ac67aa04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46DADE-196D-AF10-6E06-A9911159B799}" v="2169" dt="2022-08-10T15:46:47.938"/>
    <p1510:client id="{9D650B71-8117-4066-ACCC-C7DE90D65BFE}" v="412" dt="2022-08-10T02:19:44.861"/>
    <p1510:client id="{A30CD962-A331-0345-9548-1404A30DEBFE}" v="3035" dt="2022-08-10T15:51:19.854"/>
    <p1510:client id="{B46E5E5C-DC98-2CC6-084F-BC1AE335F47C}" v="253" vWet="254" dt="2022-08-10T15:50:25.139"/>
    <p1510:client id="{D59469FE-3A25-414E-902A-D6A18C0ADC9D}" v="51" dt="2022-08-10T00:01:17.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113" d="100"/>
          <a:sy n="113" d="100"/>
        </p:scale>
        <p:origin x="4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3654B-A5BE-19D8-5D6D-B3617005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697A1D-F961-06A0-2C8B-E25149375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B2C21E-AE93-F1ED-176F-F8C04A27F30D}"/>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5" name="Footer Placeholder 4">
            <a:extLst>
              <a:ext uri="{FF2B5EF4-FFF2-40B4-BE49-F238E27FC236}">
                <a16:creationId xmlns:a16="http://schemas.microsoft.com/office/drawing/2014/main" id="{9488C7B9-C56D-87CB-C06E-5F47A0AC3BC7}"/>
              </a:ext>
            </a:extLst>
          </p:cNvPr>
          <p:cNvSpPr>
            <a:spLocks noGrp="1"/>
          </p:cNvSpPr>
          <p:nvPr>
            <p:ph type="ftr" sz="quarter" idx="11"/>
          </p:nvPr>
        </p:nvSpPr>
        <p:spPr/>
        <p:txBody>
          <a:bodyPr/>
          <a:lstStyle/>
          <a:p>
            <a:r>
              <a:rPr lang="en-US"/>
              <a:t>Resutls are mentioned for SVM under all sampling methods.</a:t>
            </a:r>
          </a:p>
        </p:txBody>
      </p:sp>
      <p:sp>
        <p:nvSpPr>
          <p:cNvPr id="6" name="Slide Number Placeholder 5">
            <a:extLst>
              <a:ext uri="{FF2B5EF4-FFF2-40B4-BE49-F238E27FC236}">
                <a16:creationId xmlns:a16="http://schemas.microsoft.com/office/drawing/2014/main" id="{4DD48EC2-8EF4-EB36-9D3F-6A29306055F4}"/>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26857741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4A1B-76BC-1AF4-0253-C173512D24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4CDF7-B825-BE67-686C-CA3F1D7F4D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BB09-E13F-33A7-94DC-E44702C799ED}"/>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5" name="Footer Placeholder 4">
            <a:extLst>
              <a:ext uri="{FF2B5EF4-FFF2-40B4-BE49-F238E27FC236}">
                <a16:creationId xmlns:a16="http://schemas.microsoft.com/office/drawing/2014/main" id="{DC5C9738-B4B8-F386-1025-769B68BDEDF5}"/>
              </a:ext>
            </a:extLst>
          </p:cNvPr>
          <p:cNvSpPr>
            <a:spLocks noGrp="1"/>
          </p:cNvSpPr>
          <p:nvPr>
            <p:ph type="ftr" sz="quarter" idx="11"/>
          </p:nvPr>
        </p:nvSpPr>
        <p:spPr/>
        <p:txBody>
          <a:bodyPr/>
          <a:lstStyle/>
          <a:p>
            <a:r>
              <a:rPr lang="en-US"/>
              <a:t>Resutls are mentioned for SVM under all sampling methods.</a:t>
            </a:r>
          </a:p>
        </p:txBody>
      </p:sp>
      <p:sp>
        <p:nvSpPr>
          <p:cNvPr id="6" name="Slide Number Placeholder 5">
            <a:extLst>
              <a:ext uri="{FF2B5EF4-FFF2-40B4-BE49-F238E27FC236}">
                <a16:creationId xmlns:a16="http://schemas.microsoft.com/office/drawing/2014/main" id="{6FEC173D-493A-189E-27F0-A0E72A1EE34E}"/>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7256826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7C7F2A-E51B-136E-CD65-B171E473B2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FEA808-1B9D-DDF7-8538-980D1328D9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2A90B-33D6-09B7-895F-B6D57160219A}"/>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5" name="Footer Placeholder 4">
            <a:extLst>
              <a:ext uri="{FF2B5EF4-FFF2-40B4-BE49-F238E27FC236}">
                <a16:creationId xmlns:a16="http://schemas.microsoft.com/office/drawing/2014/main" id="{A8356F55-316E-64FC-4C53-E57080A9A39E}"/>
              </a:ext>
            </a:extLst>
          </p:cNvPr>
          <p:cNvSpPr>
            <a:spLocks noGrp="1"/>
          </p:cNvSpPr>
          <p:nvPr>
            <p:ph type="ftr" sz="quarter" idx="11"/>
          </p:nvPr>
        </p:nvSpPr>
        <p:spPr/>
        <p:txBody>
          <a:bodyPr/>
          <a:lstStyle/>
          <a:p>
            <a:r>
              <a:rPr lang="en-US"/>
              <a:t>Resutls are mentioned for SVM under all sampling methods.</a:t>
            </a:r>
          </a:p>
        </p:txBody>
      </p:sp>
      <p:sp>
        <p:nvSpPr>
          <p:cNvPr id="6" name="Slide Number Placeholder 5">
            <a:extLst>
              <a:ext uri="{FF2B5EF4-FFF2-40B4-BE49-F238E27FC236}">
                <a16:creationId xmlns:a16="http://schemas.microsoft.com/office/drawing/2014/main" id="{0BD85D15-7CCD-4454-D9A3-2F57A0D5F88E}"/>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283398072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2F0A-1C4A-22DA-7030-A19C08F8BA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6EB162-683A-4166-0CA8-A80C2C599A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E6744-423B-7FD2-989B-855DB619040C}"/>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5" name="Footer Placeholder 4">
            <a:extLst>
              <a:ext uri="{FF2B5EF4-FFF2-40B4-BE49-F238E27FC236}">
                <a16:creationId xmlns:a16="http://schemas.microsoft.com/office/drawing/2014/main" id="{D4CBC821-CD6C-DBED-8C6A-36D22821F51D}"/>
              </a:ext>
            </a:extLst>
          </p:cNvPr>
          <p:cNvSpPr>
            <a:spLocks noGrp="1"/>
          </p:cNvSpPr>
          <p:nvPr>
            <p:ph type="ftr" sz="quarter" idx="11"/>
          </p:nvPr>
        </p:nvSpPr>
        <p:spPr/>
        <p:txBody>
          <a:bodyPr/>
          <a:lstStyle/>
          <a:p>
            <a:r>
              <a:rPr lang="en-US"/>
              <a:t>Resutls are mentioned for SVM under all sampling methods.</a:t>
            </a:r>
          </a:p>
        </p:txBody>
      </p:sp>
      <p:sp>
        <p:nvSpPr>
          <p:cNvPr id="6" name="Slide Number Placeholder 5">
            <a:extLst>
              <a:ext uri="{FF2B5EF4-FFF2-40B4-BE49-F238E27FC236}">
                <a16:creationId xmlns:a16="http://schemas.microsoft.com/office/drawing/2014/main" id="{24B82337-A037-D826-A666-5935A76998EE}"/>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133604366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2867-3148-8CFC-CB4D-6DD46C7D1A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0F68E3-AE0D-9FA4-1A8C-AF77553C9E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9F1120-9496-C45F-43CA-36408E2CE1DD}"/>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5" name="Footer Placeholder 4">
            <a:extLst>
              <a:ext uri="{FF2B5EF4-FFF2-40B4-BE49-F238E27FC236}">
                <a16:creationId xmlns:a16="http://schemas.microsoft.com/office/drawing/2014/main" id="{1EA4CA03-99CA-0816-0896-4C551A28C13D}"/>
              </a:ext>
            </a:extLst>
          </p:cNvPr>
          <p:cNvSpPr>
            <a:spLocks noGrp="1"/>
          </p:cNvSpPr>
          <p:nvPr>
            <p:ph type="ftr" sz="quarter" idx="11"/>
          </p:nvPr>
        </p:nvSpPr>
        <p:spPr/>
        <p:txBody>
          <a:bodyPr/>
          <a:lstStyle/>
          <a:p>
            <a:r>
              <a:rPr lang="en-US"/>
              <a:t>Resutls are mentioned for SVM under all sampling methods.</a:t>
            </a:r>
          </a:p>
        </p:txBody>
      </p:sp>
      <p:sp>
        <p:nvSpPr>
          <p:cNvPr id="6" name="Slide Number Placeholder 5">
            <a:extLst>
              <a:ext uri="{FF2B5EF4-FFF2-40B4-BE49-F238E27FC236}">
                <a16:creationId xmlns:a16="http://schemas.microsoft.com/office/drawing/2014/main" id="{A2C61F50-DEBB-7CE0-95C1-2F94BCA198F7}"/>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25509010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61A7-BCC0-C57C-76C5-D921F9BCA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C27299-0C4A-4748-082A-2D7D16CE35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F13CE4-60EA-0205-E9A0-05CD747D1E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C173F1-AD95-242C-5482-EB116EB2B97B}"/>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6" name="Footer Placeholder 5">
            <a:extLst>
              <a:ext uri="{FF2B5EF4-FFF2-40B4-BE49-F238E27FC236}">
                <a16:creationId xmlns:a16="http://schemas.microsoft.com/office/drawing/2014/main" id="{F6374229-C6E2-9805-50A1-B56683D98467}"/>
              </a:ext>
            </a:extLst>
          </p:cNvPr>
          <p:cNvSpPr>
            <a:spLocks noGrp="1"/>
          </p:cNvSpPr>
          <p:nvPr>
            <p:ph type="ftr" sz="quarter" idx="11"/>
          </p:nvPr>
        </p:nvSpPr>
        <p:spPr/>
        <p:txBody>
          <a:bodyPr/>
          <a:lstStyle/>
          <a:p>
            <a:r>
              <a:rPr lang="en-US"/>
              <a:t>Resutls are mentioned for SVM under all sampling methods.</a:t>
            </a:r>
          </a:p>
        </p:txBody>
      </p:sp>
      <p:sp>
        <p:nvSpPr>
          <p:cNvPr id="7" name="Slide Number Placeholder 6">
            <a:extLst>
              <a:ext uri="{FF2B5EF4-FFF2-40B4-BE49-F238E27FC236}">
                <a16:creationId xmlns:a16="http://schemas.microsoft.com/office/drawing/2014/main" id="{7947E52D-CC12-E52B-1F01-D8C641FFAD24}"/>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39119458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8099-4699-B39C-7C2E-A7F641F8A9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0BB21E-F747-F6C0-7F60-6F42B99F1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E07299-13C3-3755-CC65-6DF792E68C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1B618F-429E-5F32-1295-EBE0FF4BC8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40BADE-2F1D-5743-D3A2-AEFAEA7F20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DC4A96-C3EC-A63C-2E90-916A817A2CF1}"/>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8" name="Footer Placeholder 7">
            <a:extLst>
              <a:ext uri="{FF2B5EF4-FFF2-40B4-BE49-F238E27FC236}">
                <a16:creationId xmlns:a16="http://schemas.microsoft.com/office/drawing/2014/main" id="{697AEC04-54B3-BC72-646F-2EDB4B29278C}"/>
              </a:ext>
            </a:extLst>
          </p:cNvPr>
          <p:cNvSpPr>
            <a:spLocks noGrp="1"/>
          </p:cNvSpPr>
          <p:nvPr>
            <p:ph type="ftr" sz="quarter" idx="11"/>
          </p:nvPr>
        </p:nvSpPr>
        <p:spPr/>
        <p:txBody>
          <a:bodyPr/>
          <a:lstStyle/>
          <a:p>
            <a:r>
              <a:rPr lang="en-US"/>
              <a:t>Resutls are mentioned for SVM under all sampling methods.</a:t>
            </a:r>
          </a:p>
        </p:txBody>
      </p:sp>
      <p:sp>
        <p:nvSpPr>
          <p:cNvPr id="9" name="Slide Number Placeholder 8">
            <a:extLst>
              <a:ext uri="{FF2B5EF4-FFF2-40B4-BE49-F238E27FC236}">
                <a16:creationId xmlns:a16="http://schemas.microsoft.com/office/drawing/2014/main" id="{07F359FD-ADFB-1173-D11F-4896E1A88968}"/>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15569666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985C-F48D-A561-DCB2-4F12C532DD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4047D-616B-F098-C965-928540AB7415}"/>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4" name="Footer Placeholder 3">
            <a:extLst>
              <a:ext uri="{FF2B5EF4-FFF2-40B4-BE49-F238E27FC236}">
                <a16:creationId xmlns:a16="http://schemas.microsoft.com/office/drawing/2014/main" id="{5870D73C-51AE-22D5-6CD9-E5D8CA669B60}"/>
              </a:ext>
            </a:extLst>
          </p:cNvPr>
          <p:cNvSpPr>
            <a:spLocks noGrp="1"/>
          </p:cNvSpPr>
          <p:nvPr>
            <p:ph type="ftr" sz="quarter" idx="11"/>
          </p:nvPr>
        </p:nvSpPr>
        <p:spPr/>
        <p:txBody>
          <a:bodyPr/>
          <a:lstStyle/>
          <a:p>
            <a:r>
              <a:rPr lang="en-US"/>
              <a:t>Resutls are mentioned for SVM under all sampling methods.</a:t>
            </a:r>
          </a:p>
        </p:txBody>
      </p:sp>
      <p:sp>
        <p:nvSpPr>
          <p:cNvPr id="5" name="Slide Number Placeholder 4">
            <a:extLst>
              <a:ext uri="{FF2B5EF4-FFF2-40B4-BE49-F238E27FC236}">
                <a16:creationId xmlns:a16="http://schemas.microsoft.com/office/drawing/2014/main" id="{D8E0E6D8-9D2F-2A4E-E039-925C2C2E12F2}"/>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262821577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840E3C-E36C-9DE3-F975-BFCEAF64841D}"/>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3" name="Footer Placeholder 2">
            <a:extLst>
              <a:ext uri="{FF2B5EF4-FFF2-40B4-BE49-F238E27FC236}">
                <a16:creationId xmlns:a16="http://schemas.microsoft.com/office/drawing/2014/main" id="{8A139A55-28C0-A7C4-18AE-BC4221669548}"/>
              </a:ext>
            </a:extLst>
          </p:cNvPr>
          <p:cNvSpPr>
            <a:spLocks noGrp="1"/>
          </p:cNvSpPr>
          <p:nvPr>
            <p:ph type="ftr" sz="quarter" idx="11"/>
          </p:nvPr>
        </p:nvSpPr>
        <p:spPr/>
        <p:txBody>
          <a:bodyPr/>
          <a:lstStyle/>
          <a:p>
            <a:r>
              <a:rPr lang="en-US"/>
              <a:t>Resutls are mentioned for SVM under all sampling methods.</a:t>
            </a:r>
          </a:p>
        </p:txBody>
      </p:sp>
      <p:sp>
        <p:nvSpPr>
          <p:cNvPr id="4" name="Slide Number Placeholder 3">
            <a:extLst>
              <a:ext uri="{FF2B5EF4-FFF2-40B4-BE49-F238E27FC236}">
                <a16:creationId xmlns:a16="http://schemas.microsoft.com/office/drawing/2014/main" id="{8E22A97C-7737-1B0D-815E-6B9AAFC93F9B}"/>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22982277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9CE5-1630-6FF3-2020-417EF74A0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53A9DC-26B4-8E8D-4739-E9CD16F0F9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D1CAFF-6519-B1D1-E2E5-9D31A4E27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4B4A3-26C2-BCAB-AE52-39CC160F173C}"/>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6" name="Footer Placeholder 5">
            <a:extLst>
              <a:ext uri="{FF2B5EF4-FFF2-40B4-BE49-F238E27FC236}">
                <a16:creationId xmlns:a16="http://schemas.microsoft.com/office/drawing/2014/main" id="{7C61028F-9011-761B-24A2-82FB2F989005}"/>
              </a:ext>
            </a:extLst>
          </p:cNvPr>
          <p:cNvSpPr>
            <a:spLocks noGrp="1"/>
          </p:cNvSpPr>
          <p:nvPr>
            <p:ph type="ftr" sz="quarter" idx="11"/>
          </p:nvPr>
        </p:nvSpPr>
        <p:spPr/>
        <p:txBody>
          <a:bodyPr/>
          <a:lstStyle/>
          <a:p>
            <a:r>
              <a:rPr lang="en-US"/>
              <a:t>Resutls are mentioned for SVM under all sampling methods.</a:t>
            </a:r>
          </a:p>
        </p:txBody>
      </p:sp>
      <p:sp>
        <p:nvSpPr>
          <p:cNvPr id="7" name="Slide Number Placeholder 6">
            <a:extLst>
              <a:ext uri="{FF2B5EF4-FFF2-40B4-BE49-F238E27FC236}">
                <a16:creationId xmlns:a16="http://schemas.microsoft.com/office/drawing/2014/main" id="{E0704156-8368-6B5E-9AAB-69E9EBEA4933}"/>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102308419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4617-56BD-AE7C-3F47-652F3F6B6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39BC92-9115-20C9-1435-51FFFC53F5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078FF-C5D8-A753-C9FB-F305803F4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17A923-9C6D-D758-B9EB-9ED9EFBDFA41}"/>
              </a:ext>
            </a:extLst>
          </p:cNvPr>
          <p:cNvSpPr>
            <a:spLocks noGrp="1"/>
          </p:cNvSpPr>
          <p:nvPr>
            <p:ph type="dt" sz="half" idx="10"/>
          </p:nvPr>
        </p:nvSpPr>
        <p:spPr/>
        <p:txBody>
          <a:bodyPr/>
          <a:lstStyle/>
          <a:p>
            <a:fld id="{22C7A12C-7D1E-41B1-A455-D810D9BAEC10}" type="datetimeFigureOut">
              <a:rPr lang="en-US" smtClean="0"/>
              <a:t>8/10/22</a:t>
            </a:fld>
            <a:endParaRPr lang="en-US"/>
          </a:p>
        </p:txBody>
      </p:sp>
      <p:sp>
        <p:nvSpPr>
          <p:cNvPr id="6" name="Footer Placeholder 5">
            <a:extLst>
              <a:ext uri="{FF2B5EF4-FFF2-40B4-BE49-F238E27FC236}">
                <a16:creationId xmlns:a16="http://schemas.microsoft.com/office/drawing/2014/main" id="{489F9CCB-4A74-C9F1-AEAD-83F3D9013A07}"/>
              </a:ext>
            </a:extLst>
          </p:cNvPr>
          <p:cNvSpPr>
            <a:spLocks noGrp="1"/>
          </p:cNvSpPr>
          <p:nvPr>
            <p:ph type="ftr" sz="quarter" idx="11"/>
          </p:nvPr>
        </p:nvSpPr>
        <p:spPr/>
        <p:txBody>
          <a:bodyPr/>
          <a:lstStyle/>
          <a:p>
            <a:r>
              <a:rPr lang="en-US"/>
              <a:t>Resutls are mentioned for SVM under all sampling methods.</a:t>
            </a:r>
          </a:p>
        </p:txBody>
      </p:sp>
      <p:sp>
        <p:nvSpPr>
          <p:cNvPr id="7" name="Slide Number Placeholder 6">
            <a:extLst>
              <a:ext uri="{FF2B5EF4-FFF2-40B4-BE49-F238E27FC236}">
                <a16:creationId xmlns:a16="http://schemas.microsoft.com/office/drawing/2014/main" id="{8FB3DC64-BAF1-B0D7-C9A8-6AD3E726913A}"/>
              </a:ext>
            </a:extLst>
          </p:cNvPr>
          <p:cNvSpPr>
            <a:spLocks noGrp="1"/>
          </p:cNvSpPr>
          <p:nvPr>
            <p:ph type="sldNum" sz="quarter" idx="12"/>
          </p:nvPr>
        </p:nvSpPr>
        <p:spPr/>
        <p:txBody>
          <a:bodyPr/>
          <a:lstStyle/>
          <a:p>
            <a:fld id="{82193E25-CD9A-4BBC-A753-D05F9DF08CF9}" type="slidenum">
              <a:rPr lang="en-US" smtClean="0"/>
              <a:t>‹#›</a:t>
            </a:fld>
            <a:endParaRPr lang="en-US"/>
          </a:p>
        </p:txBody>
      </p:sp>
    </p:spTree>
    <p:extLst>
      <p:ext uri="{BB962C8B-B14F-4D97-AF65-F5344CB8AC3E}">
        <p14:creationId xmlns:p14="http://schemas.microsoft.com/office/powerpoint/2010/main" val="8098541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2F8A4-AA01-53BD-78D3-AA63F42E2A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F2DFEC-630B-FFA2-BC43-3580855FD2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6CC5A-EA04-07DF-9751-841E41B05E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7A12C-7D1E-41B1-A455-D810D9BAEC10}" type="datetimeFigureOut">
              <a:rPr lang="en-US" smtClean="0"/>
              <a:t>8/10/22</a:t>
            </a:fld>
            <a:endParaRPr lang="en-US"/>
          </a:p>
        </p:txBody>
      </p:sp>
      <p:sp>
        <p:nvSpPr>
          <p:cNvPr id="5" name="Footer Placeholder 4">
            <a:extLst>
              <a:ext uri="{FF2B5EF4-FFF2-40B4-BE49-F238E27FC236}">
                <a16:creationId xmlns:a16="http://schemas.microsoft.com/office/drawing/2014/main" id="{5D5FF7CC-7800-6ACC-2695-776DC51E0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Resutls are mentioned for SVM under all sampling methods.</a:t>
            </a:r>
          </a:p>
        </p:txBody>
      </p:sp>
      <p:sp>
        <p:nvSpPr>
          <p:cNvPr id="6" name="Slide Number Placeholder 5">
            <a:extLst>
              <a:ext uri="{FF2B5EF4-FFF2-40B4-BE49-F238E27FC236}">
                <a16:creationId xmlns:a16="http://schemas.microsoft.com/office/drawing/2014/main" id="{976840D6-9118-70F2-321F-4A2572D05A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193E25-CD9A-4BBC-A753-D05F9DF08CF9}" type="slidenum">
              <a:rPr lang="en-US" smtClean="0"/>
              <a:t>‹#›</a:t>
            </a:fld>
            <a:endParaRPr lang="en-US"/>
          </a:p>
        </p:txBody>
      </p:sp>
    </p:spTree>
    <p:extLst>
      <p:ext uri="{BB962C8B-B14F-4D97-AF65-F5344CB8AC3E}">
        <p14:creationId xmlns:p14="http://schemas.microsoft.com/office/powerpoint/2010/main" val="3545889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medium.com/the-algorithmic-society/machine-learning-a-newer-version-of-a-lean-thinking-tool-fbc460074e50" TargetMode="Externa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1584997" TargetMode="External"/><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2971-ADFB-2F1A-1BF9-98067D7E2499}"/>
              </a:ext>
            </a:extLst>
          </p:cNvPr>
          <p:cNvSpPr>
            <a:spLocks noGrp="1"/>
          </p:cNvSpPr>
          <p:nvPr>
            <p:ph type="ctrTitle"/>
          </p:nvPr>
        </p:nvSpPr>
        <p:spPr>
          <a:xfrm>
            <a:off x="321734" y="3747879"/>
            <a:ext cx="11122513" cy="811350"/>
          </a:xfrm>
        </p:spPr>
        <p:txBody>
          <a:bodyPr>
            <a:normAutofit/>
          </a:bodyPr>
          <a:lstStyle/>
          <a:p>
            <a:r>
              <a:rPr lang="en-US" sz="3600" b="1" dirty="0">
                <a:latin typeface="Sagona" panose="02010004040101010103" pitchFamily="2" charset="0"/>
                <a:cs typeface="Times New Roman"/>
              </a:rPr>
              <a:t>US CENSUS INCOME PREDICTION (1994 – 1995)</a:t>
            </a:r>
          </a:p>
        </p:txBody>
      </p:sp>
      <p:sp>
        <p:nvSpPr>
          <p:cNvPr id="3" name="Subtitle 2">
            <a:extLst>
              <a:ext uri="{FF2B5EF4-FFF2-40B4-BE49-F238E27FC236}">
                <a16:creationId xmlns:a16="http://schemas.microsoft.com/office/drawing/2014/main" id="{987B78A2-CCCC-C7F0-BCA2-7306F685AE0E}"/>
              </a:ext>
            </a:extLst>
          </p:cNvPr>
          <p:cNvSpPr>
            <a:spLocks noGrp="1"/>
          </p:cNvSpPr>
          <p:nvPr>
            <p:ph type="subTitle" idx="1"/>
          </p:nvPr>
        </p:nvSpPr>
        <p:spPr>
          <a:xfrm>
            <a:off x="8547673" y="5035589"/>
            <a:ext cx="3136326" cy="1620596"/>
          </a:xfrm>
        </p:spPr>
        <p:txBody>
          <a:bodyPr vert="horz" lIns="91440" tIns="45720" rIns="91440" bIns="45720" rtlCol="0" anchor="t">
            <a:normAutofit fontScale="55000" lnSpcReduction="20000"/>
          </a:bodyPr>
          <a:lstStyle/>
          <a:p>
            <a:r>
              <a:rPr lang="en-US" sz="4500" i="1" dirty="0">
                <a:latin typeface="Sagona" panose="02010004040101010103" pitchFamily="2" charset="0"/>
                <a:cs typeface="Times New Roman"/>
              </a:rPr>
              <a:t>Group Members:</a:t>
            </a:r>
          </a:p>
          <a:p>
            <a:r>
              <a:rPr lang="en-US" sz="4500" i="1" dirty="0">
                <a:latin typeface="Sagona" panose="02010004040101010103" pitchFamily="2" charset="0"/>
                <a:cs typeface="Times New Roman"/>
              </a:rPr>
              <a:t>Aditya Agrawal</a:t>
            </a:r>
          </a:p>
          <a:p>
            <a:r>
              <a:rPr lang="en-US" sz="4500" i="1" dirty="0">
                <a:latin typeface="Sagona" panose="02010004040101010103" pitchFamily="2" charset="0"/>
                <a:cs typeface="Times New Roman"/>
              </a:rPr>
              <a:t>Mina Kazemi</a:t>
            </a:r>
          </a:p>
          <a:p>
            <a:r>
              <a:rPr lang="en-US" sz="4500" i="1" dirty="0">
                <a:latin typeface="Sagona" panose="02010004040101010103" pitchFamily="2" charset="0"/>
                <a:cs typeface="Times New Roman"/>
              </a:rPr>
              <a:t>Shubham Patidar</a:t>
            </a:r>
          </a:p>
          <a:p>
            <a:endParaRPr lang="en-US" i="1" dirty="0">
              <a:latin typeface="Sagona" panose="02010004040101010103" pitchFamily="2" charset="0"/>
              <a:cs typeface="Times New Roman"/>
            </a:endParaRPr>
          </a:p>
          <a:p>
            <a:endParaRPr lang="en-US" i="1" dirty="0">
              <a:latin typeface="Sagona" panose="02010004040101010103" pitchFamily="2" charset="0"/>
              <a:cs typeface="Times New Roman"/>
            </a:endParaRPr>
          </a:p>
        </p:txBody>
      </p:sp>
      <p:pic>
        <p:nvPicPr>
          <p:cNvPr id="8" name="Picture 7" descr="A picture containing background pattern&#10;&#10;Description automatically generated">
            <a:extLst>
              <a:ext uri="{FF2B5EF4-FFF2-40B4-BE49-F238E27FC236}">
                <a16:creationId xmlns:a16="http://schemas.microsoft.com/office/drawing/2014/main" id="{3977EA00-7D6E-C5C0-DC32-7DBEA8C7317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1734" y="760510"/>
            <a:ext cx="5458816" cy="2432374"/>
          </a:xfrm>
          <a:prstGeom prst="rect">
            <a:avLst/>
          </a:prstGeom>
        </p:spPr>
      </p:pic>
      <p:cxnSp>
        <p:nvCxnSpPr>
          <p:cNvPr id="13" name="Straight Connector 12">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Chart&#10;&#10;Description automatically generated">
            <a:extLst>
              <a:ext uri="{FF2B5EF4-FFF2-40B4-BE49-F238E27FC236}">
                <a16:creationId xmlns:a16="http://schemas.microsoft.com/office/drawing/2014/main" id="{6257BF26-D9C3-FD03-671F-50F3F19DD9E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68551" y="321735"/>
            <a:ext cx="4744613" cy="2949785"/>
          </a:xfrm>
          <a:prstGeom prst="rect">
            <a:avLst/>
          </a:prstGeom>
        </p:spPr>
      </p:pic>
    </p:spTree>
    <p:extLst>
      <p:ext uri="{BB962C8B-B14F-4D97-AF65-F5344CB8AC3E}">
        <p14:creationId xmlns:p14="http://schemas.microsoft.com/office/powerpoint/2010/main" val="29943976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CD6F23-64FC-1B7E-73AA-F991861A53C1}"/>
              </a:ext>
            </a:extLst>
          </p:cNvPr>
          <p:cNvSpPr txBox="1"/>
          <p:nvPr/>
        </p:nvSpPr>
        <p:spPr>
          <a:xfrm>
            <a:off x="619760" y="286932"/>
            <a:ext cx="4663440" cy="461665"/>
          </a:xfrm>
          <a:prstGeom prst="rect">
            <a:avLst/>
          </a:prstGeom>
          <a:noFill/>
        </p:spPr>
        <p:txBody>
          <a:bodyPr wrap="square" rtlCol="0">
            <a:spAutoFit/>
          </a:bodyPr>
          <a:lstStyle/>
          <a:p>
            <a:r>
              <a:rPr lang="en-US" sz="2400" b="1" dirty="0">
                <a:solidFill>
                  <a:schemeClr val="bg1">
                    <a:lumMod val="95000"/>
                  </a:schemeClr>
                </a:solidFill>
                <a:latin typeface="Sagona" panose="02010004040101010103" pitchFamily="2" charset="0"/>
                <a:cs typeface="Times New Roman" panose="02020603050405020304" pitchFamily="18" charset="0"/>
              </a:rPr>
              <a:t>LOGISTIC REGRESSION</a:t>
            </a:r>
          </a:p>
        </p:txBody>
      </p:sp>
      <p:sp>
        <p:nvSpPr>
          <p:cNvPr id="8" name="TextBox 7">
            <a:extLst>
              <a:ext uri="{FF2B5EF4-FFF2-40B4-BE49-F238E27FC236}">
                <a16:creationId xmlns:a16="http://schemas.microsoft.com/office/drawing/2014/main" id="{94075367-88CF-39C1-3116-726DEE3B2487}"/>
              </a:ext>
            </a:extLst>
          </p:cNvPr>
          <p:cNvSpPr txBox="1"/>
          <p:nvPr/>
        </p:nvSpPr>
        <p:spPr>
          <a:xfrm>
            <a:off x="1637381" y="5493831"/>
            <a:ext cx="2324675" cy="400110"/>
          </a:xfrm>
          <a:prstGeom prst="rect">
            <a:avLst/>
          </a:prstGeom>
          <a:noFill/>
        </p:spPr>
        <p:txBody>
          <a:bodyPr wrap="none" rtlCol="0">
            <a:spAutoFit/>
          </a:bodyPr>
          <a:lstStyle/>
          <a:p>
            <a:r>
              <a:rPr lang="en-US" sz="2000" dirty="0">
                <a:solidFill>
                  <a:schemeClr val="bg1"/>
                </a:solidFill>
                <a:latin typeface="Times New Roman" panose="02020603050405020304" pitchFamily="18" charset="0"/>
                <a:cs typeface="Times New Roman" panose="02020603050405020304" pitchFamily="18" charset="0"/>
              </a:rPr>
              <a:t>Oversampled dataset</a:t>
            </a:r>
          </a:p>
        </p:txBody>
      </p:sp>
      <p:sp>
        <p:nvSpPr>
          <p:cNvPr id="10" name="TextBox 9">
            <a:extLst>
              <a:ext uri="{FF2B5EF4-FFF2-40B4-BE49-F238E27FC236}">
                <a16:creationId xmlns:a16="http://schemas.microsoft.com/office/drawing/2014/main" id="{58C745CE-8529-F817-0F60-067E5A39D9E8}"/>
              </a:ext>
            </a:extLst>
          </p:cNvPr>
          <p:cNvSpPr txBox="1"/>
          <p:nvPr/>
        </p:nvSpPr>
        <p:spPr>
          <a:xfrm>
            <a:off x="8243644" y="5493831"/>
            <a:ext cx="1603324" cy="400110"/>
          </a:xfrm>
          <a:prstGeom prst="rect">
            <a:avLst/>
          </a:prstGeom>
          <a:noFill/>
        </p:spPr>
        <p:txBody>
          <a:bodyPr wrap="none" rtlCol="0">
            <a:spAutoFit/>
          </a:bodyPr>
          <a:lstStyle/>
          <a:p>
            <a:r>
              <a:rPr lang="en-US" sz="2000" dirty="0">
                <a:solidFill>
                  <a:schemeClr val="bg1"/>
                </a:solidFill>
                <a:latin typeface="Times New Roman" panose="02020603050405020304" pitchFamily="18" charset="0"/>
                <a:cs typeface="Times New Roman" panose="02020603050405020304" pitchFamily="18" charset="0"/>
              </a:rPr>
              <a:t>SMOTE Data</a:t>
            </a:r>
          </a:p>
        </p:txBody>
      </p:sp>
      <p:pic>
        <p:nvPicPr>
          <p:cNvPr id="3" name="Picture 2">
            <a:extLst>
              <a:ext uri="{FF2B5EF4-FFF2-40B4-BE49-F238E27FC236}">
                <a16:creationId xmlns:a16="http://schemas.microsoft.com/office/drawing/2014/main" id="{82B44F1C-C5E7-9833-499A-FEE52ECDC43D}"/>
              </a:ext>
            </a:extLst>
          </p:cNvPr>
          <p:cNvPicPr>
            <a:picLocks noChangeAspect="1"/>
          </p:cNvPicPr>
          <p:nvPr/>
        </p:nvPicPr>
        <p:blipFill>
          <a:blip r:embed="rId2"/>
          <a:stretch>
            <a:fillRect/>
          </a:stretch>
        </p:blipFill>
        <p:spPr>
          <a:xfrm>
            <a:off x="262325" y="1576551"/>
            <a:ext cx="5579455" cy="3573518"/>
          </a:xfrm>
          <a:prstGeom prst="rect">
            <a:avLst/>
          </a:prstGeom>
        </p:spPr>
      </p:pic>
      <p:pic>
        <p:nvPicPr>
          <p:cNvPr id="4" name="Picture 3">
            <a:extLst>
              <a:ext uri="{FF2B5EF4-FFF2-40B4-BE49-F238E27FC236}">
                <a16:creationId xmlns:a16="http://schemas.microsoft.com/office/drawing/2014/main" id="{5B8C0DC9-F69F-0D7A-2333-0FE8E3D1BB14}"/>
              </a:ext>
            </a:extLst>
          </p:cNvPr>
          <p:cNvPicPr>
            <a:picLocks noChangeAspect="1"/>
          </p:cNvPicPr>
          <p:nvPr/>
        </p:nvPicPr>
        <p:blipFill>
          <a:blip r:embed="rId3"/>
          <a:stretch>
            <a:fillRect/>
          </a:stretch>
        </p:blipFill>
        <p:spPr>
          <a:xfrm>
            <a:off x="6096000" y="1576551"/>
            <a:ext cx="6070953" cy="3573518"/>
          </a:xfrm>
          <a:prstGeom prst="rect">
            <a:avLst/>
          </a:prstGeom>
        </p:spPr>
      </p:pic>
    </p:spTree>
    <p:extLst>
      <p:ext uri="{BB962C8B-B14F-4D97-AF65-F5344CB8AC3E}">
        <p14:creationId xmlns:p14="http://schemas.microsoft.com/office/powerpoint/2010/main" val="2134995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F2C0F-4E89-9C01-F441-692723FD21DE}"/>
              </a:ext>
            </a:extLst>
          </p:cNvPr>
          <p:cNvSpPr txBox="1"/>
          <p:nvPr/>
        </p:nvSpPr>
        <p:spPr>
          <a:xfrm>
            <a:off x="838200" y="365126"/>
            <a:ext cx="5340605" cy="1146176"/>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4100" b="1" kern="1200">
                <a:latin typeface="Sagona"/>
                <a:ea typeface="+mj-ea"/>
                <a:cs typeface="+mj-cs"/>
              </a:rPr>
              <a:t>Support Vector Machine</a:t>
            </a:r>
          </a:p>
        </p:txBody>
      </p:sp>
      <p:sp>
        <p:nvSpPr>
          <p:cNvPr id="25" name="Freeform: Shape 1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1E0805C-41BB-D192-3C8C-AFA41F1325B8}"/>
              </a:ext>
            </a:extLst>
          </p:cNvPr>
          <p:cNvSpPr txBox="1"/>
          <p:nvPr/>
        </p:nvSpPr>
        <p:spPr>
          <a:xfrm>
            <a:off x="838200" y="2173288"/>
            <a:ext cx="3603171" cy="36396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endParaRPr lang="en-US" sz="1700" dirty="0">
              <a:solidFill>
                <a:srgbClr val="FFFFFF"/>
              </a:solidFill>
              <a:cs typeface="Calibri"/>
            </a:endParaRPr>
          </a:p>
          <a:p>
            <a:pPr indent="-228600">
              <a:lnSpc>
                <a:spcPct val="90000"/>
              </a:lnSpc>
              <a:spcAft>
                <a:spcPts val="600"/>
              </a:spcAft>
              <a:buFont typeface="Arial" panose="020B0604020202020204" pitchFamily="34" charset="0"/>
              <a:buChar char="•"/>
            </a:pPr>
            <a:r>
              <a:rPr lang="en-US" sz="1700" dirty="0">
                <a:solidFill>
                  <a:srgbClr val="FFFFFF"/>
                </a:solidFill>
                <a:latin typeface="Sagona"/>
              </a:rPr>
              <a:t>SVM works by mapping data to a high-dimensional feature space so that data points can be categorized, even when the data are not otherwise linearly separable</a:t>
            </a:r>
            <a:r>
              <a:rPr lang="en-US" sz="1700">
                <a:solidFill>
                  <a:srgbClr val="FFFFFF"/>
                </a:solidFill>
                <a:latin typeface="Sagona"/>
              </a:rPr>
              <a:t>.</a:t>
            </a:r>
            <a:endParaRPr lang="en-US" sz="1700" dirty="0">
              <a:solidFill>
                <a:srgbClr val="FFFFFF"/>
              </a:solidFill>
              <a:latin typeface="Sagona"/>
            </a:endParaRPr>
          </a:p>
          <a:p>
            <a:pPr indent="-228600">
              <a:lnSpc>
                <a:spcPct val="90000"/>
              </a:lnSpc>
              <a:spcAft>
                <a:spcPts val="600"/>
              </a:spcAft>
              <a:buFont typeface="Arial" panose="020B0604020202020204" pitchFamily="34" charset="0"/>
              <a:buChar char="•"/>
            </a:pPr>
            <a:endParaRPr lang="en-US" sz="1700" b="1" dirty="0">
              <a:solidFill>
                <a:srgbClr val="FFFFFF"/>
              </a:solidFill>
            </a:endParaRPr>
          </a:p>
          <a:p>
            <a:pPr indent="-228600">
              <a:lnSpc>
                <a:spcPct val="90000"/>
              </a:lnSpc>
              <a:spcAft>
                <a:spcPts val="600"/>
              </a:spcAft>
              <a:buFont typeface="Arial" panose="020B0604020202020204" pitchFamily="34" charset="0"/>
              <a:buChar char="•"/>
            </a:pPr>
            <a:r>
              <a:rPr lang="en-US" sz="1700" dirty="0">
                <a:solidFill>
                  <a:srgbClr val="FFFFFF"/>
                </a:solidFill>
                <a:latin typeface="Sagona"/>
              </a:rPr>
              <a:t>We tried to separate class of 1s and 0s using SVM. Two class are divided using decision boundary. Basic idea is to find the maximum margin between closet data points of opposite class to draw decision boundary.</a:t>
            </a:r>
          </a:p>
        </p:txBody>
      </p:sp>
      <p:pic>
        <p:nvPicPr>
          <p:cNvPr id="5" name="Picture 5" descr="Table&#10;&#10;Description automatically generated">
            <a:extLst>
              <a:ext uri="{FF2B5EF4-FFF2-40B4-BE49-F238E27FC236}">
                <a16:creationId xmlns:a16="http://schemas.microsoft.com/office/drawing/2014/main" id="{78AD28C1-0331-CE73-C8A6-9BD69FA3C517}"/>
              </a:ext>
            </a:extLst>
          </p:cNvPr>
          <p:cNvPicPr>
            <a:picLocks noChangeAspect="1"/>
          </p:cNvPicPr>
          <p:nvPr/>
        </p:nvPicPr>
        <p:blipFill>
          <a:blip r:embed="rId2"/>
          <a:stretch>
            <a:fillRect/>
          </a:stretch>
        </p:blipFill>
        <p:spPr>
          <a:xfrm>
            <a:off x="6828974" y="3068979"/>
            <a:ext cx="5105397" cy="2263091"/>
          </a:xfrm>
          <a:custGeom>
            <a:avLst/>
            <a:gdLst/>
            <a:ahLst/>
            <a:cxnLst/>
            <a:rect l="l" t="t" r="r" b="b"/>
            <a:pathLst>
              <a:path w="4636009" h="5032375">
                <a:moveTo>
                  <a:pt x="0" y="0"/>
                </a:moveTo>
                <a:lnTo>
                  <a:pt x="4636009" y="0"/>
                </a:lnTo>
                <a:lnTo>
                  <a:pt x="4636009" y="5032375"/>
                </a:lnTo>
                <a:lnTo>
                  <a:pt x="0" y="5032375"/>
                </a:lnTo>
                <a:close/>
              </a:path>
            </a:pathLst>
          </a:custGeom>
        </p:spPr>
      </p:pic>
      <p:sp>
        <p:nvSpPr>
          <p:cNvPr id="9" name="TextBox 8">
            <a:extLst>
              <a:ext uri="{FF2B5EF4-FFF2-40B4-BE49-F238E27FC236}">
                <a16:creationId xmlns:a16="http://schemas.microsoft.com/office/drawing/2014/main" id="{63B47152-40D2-9340-5317-B63C6F4E78A4}"/>
              </a:ext>
            </a:extLst>
          </p:cNvPr>
          <p:cNvSpPr txBox="1"/>
          <p:nvPr/>
        </p:nvSpPr>
        <p:spPr>
          <a:xfrm>
            <a:off x="6230470" y="5703793"/>
            <a:ext cx="50986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Table shows Model results for all types of sampling.</a:t>
            </a:r>
            <a:endParaRPr lang="en-US"/>
          </a:p>
        </p:txBody>
      </p:sp>
      <p:pic>
        <p:nvPicPr>
          <p:cNvPr id="13" name="Picture 15" descr="Shape&#10;&#10;Description automatically generated">
            <a:extLst>
              <a:ext uri="{FF2B5EF4-FFF2-40B4-BE49-F238E27FC236}">
                <a16:creationId xmlns:a16="http://schemas.microsoft.com/office/drawing/2014/main" id="{864071CC-8D16-C5D3-2E8C-40142A7D697A}"/>
              </a:ext>
            </a:extLst>
          </p:cNvPr>
          <p:cNvPicPr>
            <a:picLocks noChangeAspect="1"/>
          </p:cNvPicPr>
          <p:nvPr/>
        </p:nvPicPr>
        <p:blipFill>
          <a:blip r:embed="rId3"/>
          <a:stretch>
            <a:fillRect/>
          </a:stretch>
        </p:blipFill>
        <p:spPr>
          <a:xfrm>
            <a:off x="5847896" y="3061153"/>
            <a:ext cx="1076778" cy="2274208"/>
          </a:xfrm>
          <a:prstGeom prst="rect">
            <a:avLst/>
          </a:prstGeom>
        </p:spPr>
      </p:pic>
    </p:spTree>
    <p:extLst>
      <p:ext uri="{BB962C8B-B14F-4D97-AF65-F5344CB8AC3E}">
        <p14:creationId xmlns:p14="http://schemas.microsoft.com/office/powerpoint/2010/main" val="3084458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0905A93-DCEA-3DA9-EBEE-2FCB689B5A27}"/>
              </a:ext>
            </a:extLst>
          </p:cNvPr>
          <p:cNvSpPr txBox="1"/>
          <p:nvPr/>
        </p:nvSpPr>
        <p:spPr>
          <a:xfrm>
            <a:off x="838199" y="365125"/>
            <a:ext cx="5529943"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Bef>
                <a:spcPct val="0"/>
              </a:spcBef>
              <a:spcAft>
                <a:spcPts val="600"/>
              </a:spcAft>
            </a:pPr>
            <a:r>
              <a:rPr lang="en-US" sz="4400">
                <a:latin typeface="Sagona"/>
                <a:ea typeface="+mj-ea"/>
                <a:cs typeface="+mj-cs"/>
              </a:rPr>
              <a:t>Naïve Bayes</a:t>
            </a:r>
          </a:p>
        </p:txBody>
      </p:sp>
      <p:sp>
        <p:nvSpPr>
          <p:cNvPr id="11" name="TextBox 10">
            <a:extLst>
              <a:ext uri="{FF2B5EF4-FFF2-40B4-BE49-F238E27FC236}">
                <a16:creationId xmlns:a16="http://schemas.microsoft.com/office/drawing/2014/main" id="{67F25400-BD2B-B202-2CBD-FF5F0069B142}"/>
              </a:ext>
            </a:extLst>
          </p:cNvPr>
          <p:cNvSpPr txBox="1"/>
          <p:nvPr/>
        </p:nvSpPr>
        <p:spPr>
          <a:xfrm>
            <a:off x="838199" y="1825625"/>
            <a:ext cx="4142091" cy="339951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latin typeface="Sagona"/>
              </a:rPr>
              <a:t>Naive Bayes uses a similar method to predict the probability of different class based on various attributes. This algorithm is mostly used in text classification and with problems having multiple classes</a:t>
            </a:r>
          </a:p>
        </p:txBody>
      </p:sp>
      <p:pic>
        <p:nvPicPr>
          <p:cNvPr id="10" name="Picture 10" descr="A picture containing text&#10;&#10;Description automatically generated">
            <a:extLst>
              <a:ext uri="{FF2B5EF4-FFF2-40B4-BE49-F238E27FC236}">
                <a16:creationId xmlns:a16="http://schemas.microsoft.com/office/drawing/2014/main" id="{5609BC36-A0F4-48C8-F108-D602740A7F69}"/>
              </a:ext>
            </a:extLst>
          </p:cNvPr>
          <p:cNvPicPr>
            <a:picLocks noChangeAspect="1"/>
          </p:cNvPicPr>
          <p:nvPr/>
        </p:nvPicPr>
        <p:blipFill>
          <a:blip r:embed="rId2"/>
          <a:stretch>
            <a:fillRect/>
          </a:stretch>
        </p:blipFill>
        <p:spPr>
          <a:xfrm>
            <a:off x="7203293" y="209217"/>
            <a:ext cx="4705068" cy="2716652"/>
          </a:xfrm>
          <a:prstGeom prst="rect">
            <a:avLst/>
          </a:prstGeom>
        </p:spPr>
      </p:pic>
      <p:pic>
        <p:nvPicPr>
          <p:cNvPr id="8" name="Picture 9" descr="Table&#10;&#10;Description automatically generated">
            <a:extLst>
              <a:ext uri="{FF2B5EF4-FFF2-40B4-BE49-F238E27FC236}">
                <a16:creationId xmlns:a16="http://schemas.microsoft.com/office/drawing/2014/main" id="{A176C314-FC21-ADE3-CCAB-C29F6483B4B7}"/>
              </a:ext>
            </a:extLst>
          </p:cNvPr>
          <p:cNvPicPr>
            <a:picLocks noChangeAspect="1"/>
          </p:cNvPicPr>
          <p:nvPr/>
        </p:nvPicPr>
        <p:blipFill>
          <a:blip r:embed="rId3"/>
          <a:stretch>
            <a:fillRect/>
          </a:stretch>
        </p:blipFill>
        <p:spPr>
          <a:xfrm>
            <a:off x="7590034" y="3320699"/>
            <a:ext cx="4684336" cy="1907847"/>
          </a:xfrm>
          <a:prstGeom prst="rect">
            <a:avLst/>
          </a:prstGeom>
        </p:spPr>
      </p:pic>
      <p:sp>
        <p:nvSpPr>
          <p:cNvPr id="3" name="TextBox 2">
            <a:extLst>
              <a:ext uri="{FF2B5EF4-FFF2-40B4-BE49-F238E27FC236}">
                <a16:creationId xmlns:a16="http://schemas.microsoft.com/office/drawing/2014/main" id="{CF39B17F-766A-4149-E8D0-32041F328206}"/>
              </a:ext>
            </a:extLst>
          </p:cNvPr>
          <p:cNvSpPr txBox="1"/>
          <p:nvPr/>
        </p:nvSpPr>
        <p:spPr>
          <a:xfrm>
            <a:off x="8076076" y="3982460"/>
            <a:ext cx="1770743" cy="13062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5" name="Picture 15" descr="Shape&#10;&#10;Description automatically generated">
            <a:extLst>
              <a:ext uri="{FF2B5EF4-FFF2-40B4-BE49-F238E27FC236}">
                <a16:creationId xmlns:a16="http://schemas.microsoft.com/office/drawing/2014/main" id="{DC3287F6-6AA4-9166-A69E-0C7A8B1226A7}"/>
              </a:ext>
            </a:extLst>
          </p:cNvPr>
          <p:cNvPicPr>
            <a:picLocks noChangeAspect="1"/>
          </p:cNvPicPr>
          <p:nvPr/>
        </p:nvPicPr>
        <p:blipFill>
          <a:blip r:embed="rId4"/>
          <a:stretch>
            <a:fillRect/>
          </a:stretch>
        </p:blipFill>
        <p:spPr>
          <a:xfrm>
            <a:off x="6550715" y="3320699"/>
            <a:ext cx="1076778" cy="1904094"/>
          </a:xfrm>
          <a:prstGeom prst="rect">
            <a:avLst/>
          </a:prstGeom>
        </p:spPr>
      </p:pic>
    </p:spTree>
    <p:extLst>
      <p:ext uri="{BB962C8B-B14F-4D97-AF65-F5344CB8AC3E}">
        <p14:creationId xmlns:p14="http://schemas.microsoft.com/office/powerpoint/2010/main" val="423484063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EE719B4-C32C-A435-6436-BA6CBA464B07}"/>
              </a:ext>
            </a:extLst>
          </p:cNvPr>
          <p:cNvSpPr txBox="1"/>
          <p:nvPr/>
        </p:nvSpPr>
        <p:spPr>
          <a:xfrm>
            <a:off x="833002" y="448253"/>
            <a:ext cx="1052070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RESULTS</a:t>
            </a:r>
          </a:p>
        </p:txBody>
      </p:sp>
      <p:sp>
        <p:nvSpPr>
          <p:cNvPr id="3" name="TextBox 2">
            <a:extLst>
              <a:ext uri="{FF2B5EF4-FFF2-40B4-BE49-F238E27FC236}">
                <a16:creationId xmlns:a16="http://schemas.microsoft.com/office/drawing/2014/main" id="{189DF521-CD2D-9E8E-73F7-4CA8D592D028}"/>
              </a:ext>
            </a:extLst>
          </p:cNvPr>
          <p:cNvSpPr txBox="1"/>
          <p:nvPr/>
        </p:nvSpPr>
        <p:spPr>
          <a:xfrm>
            <a:off x="660569" y="3734946"/>
            <a:ext cx="11258162" cy="246615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Out of all the models we have compared in our projects. We have compared our models based on time it has taken and accuracy for the given target variable. </a:t>
            </a:r>
          </a:p>
          <a:p>
            <a:pPr indent="-228600">
              <a:lnSpc>
                <a:spcPct val="90000"/>
              </a:lnSpc>
              <a:spcAft>
                <a:spcPts val="600"/>
              </a:spcAft>
              <a:buFont typeface="Arial" panose="020B0604020202020204" pitchFamily="34" charset="0"/>
              <a:buChar char="•"/>
            </a:pPr>
            <a:endParaRPr lang="en-US" sz="500" dirty="0"/>
          </a:p>
          <a:p>
            <a:pPr indent="-228600">
              <a:lnSpc>
                <a:spcPct val="90000"/>
              </a:lnSpc>
              <a:spcAft>
                <a:spcPts val="600"/>
              </a:spcAft>
              <a:buFont typeface="Arial" panose="020B0604020202020204" pitchFamily="34" charset="0"/>
              <a:buChar char="•"/>
            </a:pPr>
            <a:r>
              <a:rPr lang="en-US" sz="2000" dirty="0"/>
              <a:t>Naïve Bayes gives best results using SMOTE sampling method where accuracy is 85% and time taken for model execution is 23.67 seconds.</a:t>
            </a:r>
          </a:p>
        </p:txBody>
      </p:sp>
      <p:pic>
        <p:nvPicPr>
          <p:cNvPr id="5" name="Picture 5" descr="Table&#10;&#10;Description automatically generated">
            <a:extLst>
              <a:ext uri="{FF2B5EF4-FFF2-40B4-BE49-F238E27FC236}">
                <a16:creationId xmlns:a16="http://schemas.microsoft.com/office/drawing/2014/main" id="{7C4A0598-3B7C-F83A-ECB8-661F6F942640}"/>
              </a:ext>
            </a:extLst>
          </p:cNvPr>
          <p:cNvPicPr>
            <a:picLocks noChangeAspect="1"/>
          </p:cNvPicPr>
          <p:nvPr/>
        </p:nvPicPr>
        <p:blipFill>
          <a:blip r:embed="rId2"/>
          <a:stretch>
            <a:fillRect/>
          </a:stretch>
        </p:blipFill>
        <p:spPr>
          <a:xfrm>
            <a:off x="660568" y="1852506"/>
            <a:ext cx="11258163" cy="1416749"/>
          </a:xfrm>
          <a:prstGeom prst="rect">
            <a:avLst/>
          </a:prstGeom>
        </p:spPr>
      </p:pic>
    </p:spTree>
    <p:extLst>
      <p:ext uri="{BB962C8B-B14F-4D97-AF65-F5344CB8AC3E}">
        <p14:creationId xmlns:p14="http://schemas.microsoft.com/office/powerpoint/2010/main" val="154531242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EE719B4-C32C-A435-6436-BA6CBA464B07}"/>
              </a:ext>
            </a:extLst>
          </p:cNvPr>
          <p:cNvSpPr txBox="1"/>
          <p:nvPr/>
        </p:nvSpPr>
        <p:spPr>
          <a:xfrm>
            <a:off x="833002" y="448253"/>
            <a:ext cx="10520702" cy="5752850"/>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84D3084B-777C-E52F-C31D-AFBA5D2D9670}"/>
              </a:ext>
            </a:extLst>
          </p:cNvPr>
          <p:cNvSpPr txBox="1"/>
          <p:nvPr/>
        </p:nvSpPr>
        <p:spPr>
          <a:xfrm>
            <a:off x="4273047" y="2616792"/>
            <a:ext cx="3640612" cy="707886"/>
          </a:xfrm>
          <a:prstGeom prst="rect">
            <a:avLst/>
          </a:prstGeom>
          <a:noFill/>
        </p:spPr>
        <p:txBody>
          <a:bodyPr wrap="none" rtlCol="0">
            <a:spAutoFit/>
          </a:bodyPr>
          <a:lstStyle/>
          <a:p>
            <a:r>
              <a:rPr lang="en-US" sz="4000" dirty="0">
                <a:latin typeface="Sagona" panose="02010004040101010103" pitchFamily="2" charset="0"/>
              </a:rPr>
              <a:t>THANK YOU!!</a:t>
            </a:r>
          </a:p>
        </p:txBody>
      </p:sp>
    </p:spTree>
    <p:extLst>
      <p:ext uri="{BB962C8B-B14F-4D97-AF65-F5344CB8AC3E}">
        <p14:creationId xmlns:p14="http://schemas.microsoft.com/office/powerpoint/2010/main" val="248600215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5979DF5E-04A8-BF40-9842-0221391D9A6B}"/>
              </a:ext>
            </a:extLst>
          </p:cNvPr>
          <p:cNvPicPr>
            <a:picLocks noGrp="1" noChangeAspect="1"/>
          </p:cNvPicPr>
          <p:nvPr>
            <p:ph idx="1"/>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1999"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0C357AAB-F03F-4546-1605-44C45B67F041}"/>
              </a:ext>
            </a:extLst>
          </p:cNvPr>
          <p:cNvSpPr>
            <a:spLocks noGrp="1"/>
          </p:cNvSpPr>
          <p:nvPr>
            <p:ph type="title"/>
          </p:nvPr>
        </p:nvSpPr>
        <p:spPr>
          <a:xfrm>
            <a:off x="838200" y="365125"/>
            <a:ext cx="10515600" cy="680366"/>
          </a:xfrm>
        </p:spPr>
        <p:txBody>
          <a:bodyPr vert="horz" lIns="91440" tIns="45720" rIns="91440" bIns="45720" rtlCol="0" anchor="ctr">
            <a:normAutofit/>
          </a:bodyPr>
          <a:lstStyle/>
          <a:p>
            <a:r>
              <a:rPr lang="en-US" sz="3600" b="1" dirty="0">
                <a:solidFill>
                  <a:srgbClr val="FFFFFF"/>
                </a:solidFill>
                <a:latin typeface="Sagona" panose="02010004040101010103" pitchFamily="2" charset="0"/>
                <a:cs typeface="Times New Roman"/>
              </a:rPr>
              <a:t>PROBLEM STATEMENT</a:t>
            </a:r>
          </a:p>
        </p:txBody>
      </p:sp>
      <p:grpSp>
        <p:nvGrpSpPr>
          <p:cNvPr id="3" name="Google Shape;345;p17">
            <a:extLst>
              <a:ext uri="{FF2B5EF4-FFF2-40B4-BE49-F238E27FC236}">
                <a16:creationId xmlns:a16="http://schemas.microsoft.com/office/drawing/2014/main" id="{4E840303-C1C7-AFD6-481E-C58A50FADED6}"/>
              </a:ext>
            </a:extLst>
          </p:cNvPr>
          <p:cNvGrpSpPr/>
          <p:nvPr/>
        </p:nvGrpSpPr>
        <p:grpSpPr>
          <a:xfrm>
            <a:off x="413262" y="1231862"/>
            <a:ext cx="681692" cy="554918"/>
            <a:chOff x="-44512325" y="3176075"/>
            <a:chExt cx="300900" cy="300900"/>
          </a:xfrm>
          <a:solidFill>
            <a:schemeClr val="accent2">
              <a:lumMod val="60000"/>
              <a:lumOff val="40000"/>
            </a:schemeClr>
          </a:solidFill>
        </p:grpSpPr>
        <p:sp>
          <p:nvSpPr>
            <p:cNvPr id="5" name="Google Shape;346;p17">
              <a:extLst>
                <a:ext uri="{FF2B5EF4-FFF2-40B4-BE49-F238E27FC236}">
                  <a16:creationId xmlns:a16="http://schemas.microsoft.com/office/drawing/2014/main" id="{C3F187F0-56AF-E604-B78D-60FDAA4D1B6C}"/>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7;p17">
              <a:extLst>
                <a:ext uri="{FF2B5EF4-FFF2-40B4-BE49-F238E27FC236}">
                  <a16:creationId xmlns:a16="http://schemas.microsoft.com/office/drawing/2014/main" id="{1959D48D-7EFB-1810-10F8-FB76A90FEDD8}"/>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8;p17">
              <a:extLst>
                <a:ext uri="{FF2B5EF4-FFF2-40B4-BE49-F238E27FC236}">
                  <a16:creationId xmlns:a16="http://schemas.microsoft.com/office/drawing/2014/main" id="{2A6EDAC5-A3AC-F14E-ED16-E4F796A0ED0F}"/>
                </a:ext>
              </a:extLst>
            </p:cNvPr>
            <p:cNvSpPr/>
            <p:nvPr/>
          </p:nvSpPr>
          <p:spPr>
            <a:xfrm>
              <a:off x="-4442623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Google Shape;332;p17">
            <a:extLst>
              <a:ext uri="{FF2B5EF4-FFF2-40B4-BE49-F238E27FC236}">
                <a16:creationId xmlns:a16="http://schemas.microsoft.com/office/drawing/2014/main" id="{5F5407E3-5E43-ED00-B098-AB0E154E08AB}"/>
              </a:ext>
            </a:extLst>
          </p:cNvPr>
          <p:cNvSpPr/>
          <p:nvPr/>
        </p:nvSpPr>
        <p:spPr>
          <a:xfrm>
            <a:off x="579468" y="1231862"/>
            <a:ext cx="11199270" cy="5180995"/>
          </a:xfrm>
          <a:prstGeom prst="roundRect">
            <a:avLst>
              <a:gd name="adj" fmla="val 16667"/>
            </a:avLst>
          </a:prstGeom>
          <a:solidFill>
            <a:schemeClr val="accent2">
              <a:lumMod val="75000"/>
              <a:alpha val="12549"/>
            </a:schemeClr>
          </a:solidFill>
          <a:ln>
            <a:noFill/>
          </a:ln>
        </p:spPr>
        <p:txBody>
          <a:bodyPr spcFirstLastPara="1" wrap="square" lIns="91425" tIns="91425" rIns="91425" bIns="91425" anchor="ctr" anchorCtr="0">
            <a:noAutofit/>
          </a:bodyPr>
          <a:lstStyle/>
          <a:p>
            <a:pPr marL="57150" indent="-285750" algn="just">
              <a:buFont typeface="Arial,Sans-Serif" panose="05000000000000000000" pitchFamily="2" charset="2"/>
              <a:buChar char="•"/>
            </a:pPr>
            <a:endParaRPr lang="en-US" sz="2000" dirty="0">
              <a:latin typeface="Sagona" panose="02010004040101010103" pitchFamily="2" charset="0"/>
              <a:ea typeface="+mn-lt"/>
              <a:cs typeface="+mn-lt"/>
            </a:endParaRPr>
          </a:p>
          <a:p>
            <a:pPr marL="57150" indent="-285750" algn="just">
              <a:buFont typeface="Arial,Sans-Serif" panose="05000000000000000000" pitchFamily="2" charset="2"/>
              <a:buChar char="•"/>
            </a:pPr>
            <a:r>
              <a:rPr lang="en-US" sz="2000" dirty="0">
                <a:latin typeface="Sagona" panose="02010004040101010103" pitchFamily="2" charset="0"/>
                <a:ea typeface="+mn-lt"/>
                <a:cs typeface="+mn-lt"/>
              </a:rPr>
              <a:t>The dataset is for US Census income from the year 1994 - 1995. It includes details about the person such as age, sex, place, education, type of employment, minimum age, and so on. Most of the Data is either categorical or numerical. </a:t>
            </a:r>
          </a:p>
          <a:p>
            <a:pPr marL="57150" indent="-285750" algn="just">
              <a:buFont typeface="Arial,Sans-Serif" panose="05000000000000000000" pitchFamily="2" charset="2"/>
              <a:buChar char="•"/>
            </a:pPr>
            <a:endParaRPr lang="en-US" sz="2000" dirty="0">
              <a:latin typeface="Sagona" panose="02010004040101010103" pitchFamily="2" charset="0"/>
              <a:ea typeface="+mn-lt"/>
              <a:cs typeface="+mn-lt"/>
            </a:endParaRPr>
          </a:p>
          <a:p>
            <a:pPr marL="57150" indent="-285750" algn="just">
              <a:buFont typeface="Arial,Sans-Serif" panose="05000000000000000000" pitchFamily="2" charset="2"/>
              <a:buChar char="•"/>
            </a:pPr>
            <a:r>
              <a:rPr lang="en-US" sz="2000" dirty="0">
                <a:latin typeface="Sagona" panose="02010004040101010103" pitchFamily="2" charset="0"/>
                <a:ea typeface="+mn-lt"/>
                <a:cs typeface="+mn-lt"/>
              </a:rPr>
              <a:t>We are given a dataset consisting of information about people's income. Our goal is to predict whether the </a:t>
            </a:r>
            <a:r>
              <a:rPr lang="en-US" sz="2000" i="0" dirty="0">
                <a:effectLst/>
                <a:latin typeface="Sagona" panose="02010004040101010103" pitchFamily="2" charset="0"/>
                <a:ea typeface="+mn-lt"/>
                <a:cs typeface="+mn-lt"/>
              </a:rPr>
              <a:t>income</a:t>
            </a:r>
            <a:r>
              <a:rPr lang="en-US" sz="2000" dirty="0">
                <a:latin typeface="Sagona" panose="02010004040101010103" pitchFamily="2" charset="0"/>
                <a:ea typeface="+mn-lt"/>
                <a:cs typeface="+mn-lt"/>
              </a:rPr>
              <a:t> of a person is more than $50k</a:t>
            </a:r>
            <a:r>
              <a:rPr lang="en-US" sz="2000" b="0" i="0" dirty="0">
                <a:effectLst/>
                <a:latin typeface="Sagona" panose="02010004040101010103" pitchFamily="2" charset="0"/>
                <a:ea typeface="+mn-lt"/>
                <a:cs typeface="+mn-lt"/>
              </a:rPr>
              <a:t>,</a:t>
            </a:r>
            <a:r>
              <a:rPr lang="en-US" sz="2000" dirty="0">
                <a:latin typeface="Sagona" panose="02010004040101010103" pitchFamily="2" charset="0"/>
                <a:ea typeface="+mn-lt"/>
                <a:cs typeface="+mn-lt"/>
              </a:rPr>
              <a:t> or less than $50k per year based on </a:t>
            </a:r>
            <a:r>
              <a:rPr lang="en-US" sz="2000" b="0" i="0" dirty="0">
                <a:effectLst/>
                <a:latin typeface="Sagona" panose="02010004040101010103" pitchFamily="2" charset="0"/>
                <a:ea typeface="+mn-lt"/>
                <a:cs typeface="+mn-lt"/>
              </a:rPr>
              <a:t>the</a:t>
            </a:r>
            <a:r>
              <a:rPr lang="en-US" sz="2000" dirty="0">
                <a:latin typeface="Sagona" panose="02010004040101010103" pitchFamily="2" charset="0"/>
                <a:ea typeface="+mn-lt"/>
                <a:cs typeface="+mn-lt"/>
              </a:rPr>
              <a:t> given attributes. </a:t>
            </a:r>
            <a:endParaRPr lang="en-US" sz="2000" dirty="0">
              <a:latin typeface="Sagona" panose="02010004040101010103" pitchFamily="2" charset="0"/>
              <a:cs typeface="Calibri"/>
            </a:endParaRPr>
          </a:p>
          <a:p>
            <a:pPr marL="57150" indent="-285750" algn="just">
              <a:buFont typeface="Arial" panose="05000000000000000000" pitchFamily="2" charset="2"/>
              <a:buChar char="•"/>
            </a:pPr>
            <a:endParaRPr lang="en-US" sz="2000" dirty="0">
              <a:latin typeface="Sagona" panose="02010004040101010103" pitchFamily="2" charset="0"/>
              <a:ea typeface="+mn-lt"/>
              <a:cs typeface="+mn-lt"/>
            </a:endParaRPr>
          </a:p>
          <a:p>
            <a:pPr marL="57150" indent="-285750" algn="just">
              <a:buFont typeface="Arial" panose="05000000000000000000" pitchFamily="2" charset="2"/>
              <a:buChar char="•"/>
            </a:pPr>
            <a:r>
              <a:rPr lang="en-US" sz="2000" dirty="0">
                <a:latin typeface="Sagona" panose="02010004040101010103" pitchFamily="2" charset="0"/>
                <a:ea typeface="+mn-lt"/>
                <a:cs typeface="+mn-lt"/>
              </a:rPr>
              <a:t>Our dataset consists of </a:t>
            </a:r>
            <a:r>
              <a:rPr lang="en-US" sz="2000" b="1" dirty="0">
                <a:latin typeface="Sagona" panose="02010004040101010103" pitchFamily="2" charset="0"/>
                <a:ea typeface="+mn-lt"/>
                <a:cs typeface="+mn-lt"/>
              </a:rPr>
              <a:t>2,99,285 instances </a:t>
            </a:r>
            <a:r>
              <a:rPr lang="en-US" sz="2000" dirty="0">
                <a:latin typeface="Sagona" panose="02010004040101010103" pitchFamily="2" charset="0"/>
                <a:ea typeface="+mn-lt"/>
                <a:cs typeface="+mn-lt"/>
              </a:rPr>
              <a:t>and </a:t>
            </a:r>
            <a:r>
              <a:rPr lang="en-US" sz="2000" b="1" dirty="0">
                <a:latin typeface="Sagona" panose="02010004040101010103" pitchFamily="2" charset="0"/>
                <a:ea typeface="+mn-lt"/>
                <a:cs typeface="+mn-lt"/>
              </a:rPr>
              <a:t>42 attributes </a:t>
            </a:r>
            <a:r>
              <a:rPr lang="en-US" sz="2000" dirty="0">
                <a:latin typeface="Sagona" panose="02010004040101010103" pitchFamily="2" charset="0"/>
                <a:ea typeface="+mn-lt"/>
                <a:cs typeface="+mn-lt"/>
              </a:rPr>
              <a:t>or features with 29 categorical features and </a:t>
            </a:r>
            <a:r>
              <a:rPr lang="en-US" sz="2000" b="1" dirty="0">
                <a:latin typeface="Sagona" panose="02010004040101010103" pitchFamily="2" charset="0"/>
                <a:ea typeface="+mn-lt"/>
                <a:cs typeface="+mn-lt"/>
              </a:rPr>
              <a:t>13</a:t>
            </a:r>
            <a:r>
              <a:rPr lang="en-US" sz="2000" dirty="0">
                <a:latin typeface="Sagona" panose="02010004040101010103" pitchFamily="2" charset="0"/>
                <a:ea typeface="+mn-lt"/>
                <a:cs typeface="+mn-lt"/>
              </a:rPr>
              <a:t> numeric features. </a:t>
            </a:r>
          </a:p>
          <a:p>
            <a:pPr marL="57150" indent="-285750" algn="just">
              <a:buFont typeface="Arial" panose="05000000000000000000" pitchFamily="2" charset="2"/>
              <a:buChar char="•"/>
            </a:pPr>
            <a:endParaRPr lang="en-US" sz="2000" dirty="0">
              <a:latin typeface="Sagona" panose="02010004040101010103" pitchFamily="2" charset="0"/>
              <a:cs typeface="Calibri"/>
            </a:endParaRPr>
          </a:p>
          <a:p>
            <a:pPr marL="57150" indent="-285750" algn="just">
              <a:buFont typeface="Arial" panose="05000000000000000000" pitchFamily="2" charset="2"/>
              <a:buChar char="•"/>
            </a:pPr>
            <a:endParaRPr lang="en-US" sz="2000" dirty="0">
              <a:latin typeface="Sagona" panose="02010004040101010103" pitchFamily="2" charset="0"/>
              <a:ea typeface="+mn-lt"/>
              <a:cs typeface="+mn-lt"/>
            </a:endParaRPr>
          </a:p>
          <a:p>
            <a:pPr marL="57150" indent="-285750" algn="just">
              <a:buFont typeface="Arial" panose="05000000000000000000" pitchFamily="2" charset="2"/>
              <a:buChar char="•"/>
            </a:pPr>
            <a:endParaRPr lang="en-US" sz="2000" dirty="0">
              <a:latin typeface="Sagona" panose="02010004040101010103" pitchFamily="2" charset="0"/>
              <a:cs typeface="Calibri" panose="020F0502020204030204"/>
            </a:endParaRPr>
          </a:p>
          <a:p>
            <a:pPr marL="57150" indent="-285750" algn="just">
              <a:buFont typeface="Arial" panose="05000000000000000000" pitchFamily="2" charset="2"/>
              <a:buChar char="•"/>
            </a:pPr>
            <a:endParaRPr lang="en-US" sz="2000" dirty="0">
              <a:latin typeface="Sagona" panose="02010004040101010103" pitchFamily="2" charset="0"/>
              <a:cs typeface="Calibri" panose="020F0502020204030204"/>
            </a:endParaRPr>
          </a:p>
        </p:txBody>
      </p:sp>
    </p:spTree>
    <p:extLst>
      <p:ext uri="{BB962C8B-B14F-4D97-AF65-F5344CB8AC3E}">
        <p14:creationId xmlns:p14="http://schemas.microsoft.com/office/powerpoint/2010/main" val="24681373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Flowchart: Terminator 6">
            <a:extLst>
              <a:ext uri="{FF2B5EF4-FFF2-40B4-BE49-F238E27FC236}">
                <a16:creationId xmlns:a16="http://schemas.microsoft.com/office/drawing/2014/main" id="{BF7EEDDB-200B-7C24-8F98-573B586F9EE2}"/>
              </a:ext>
            </a:extLst>
          </p:cNvPr>
          <p:cNvSpPr/>
          <p:nvPr/>
        </p:nvSpPr>
        <p:spPr>
          <a:xfrm>
            <a:off x="429882" y="3185430"/>
            <a:ext cx="11114417" cy="16752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8" name="Oval 7">
            <a:extLst>
              <a:ext uri="{FF2B5EF4-FFF2-40B4-BE49-F238E27FC236}">
                <a16:creationId xmlns:a16="http://schemas.microsoft.com/office/drawing/2014/main" id="{0280FE2B-0D6A-A242-AFB8-5C80F2C629AC}"/>
              </a:ext>
            </a:extLst>
          </p:cNvPr>
          <p:cNvSpPr/>
          <p:nvPr/>
        </p:nvSpPr>
        <p:spPr>
          <a:xfrm>
            <a:off x="1193762" y="3125470"/>
            <a:ext cx="254000" cy="2794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2B5926-2426-0C65-0B2D-33062F6ADFDB}"/>
              </a:ext>
            </a:extLst>
          </p:cNvPr>
          <p:cNvSpPr/>
          <p:nvPr/>
        </p:nvSpPr>
        <p:spPr>
          <a:xfrm>
            <a:off x="6756638" y="3116580"/>
            <a:ext cx="254000" cy="2794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ECBDCA0-30A8-169C-A8EB-4AAFA5FA1F9D}"/>
              </a:ext>
            </a:extLst>
          </p:cNvPr>
          <p:cNvSpPr/>
          <p:nvPr/>
        </p:nvSpPr>
        <p:spPr>
          <a:xfrm>
            <a:off x="8251763" y="3116377"/>
            <a:ext cx="254000" cy="2794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18EB3FA-0B4E-E817-20CF-C156F0B23FAC}"/>
              </a:ext>
            </a:extLst>
          </p:cNvPr>
          <p:cNvSpPr/>
          <p:nvPr/>
        </p:nvSpPr>
        <p:spPr>
          <a:xfrm>
            <a:off x="10679109" y="3167004"/>
            <a:ext cx="248914" cy="256014"/>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E43AEFD-7DB5-60F6-FB60-E1C6316128ED}"/>
              </a:ext>
            </a:extLst>
          </p:cNvPr>
          <p:cNvSpPr/>
          <p:nvPr/>
        </p:nvSpPr>
        <p:spPr>
          <a:xfrm>
            <a:off x="2507030" y="3118485"/>
            <a:ext cx="254000" cy="2794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7EDD83-AD58-A7DE-B136-B0AEEB1F4B58}"/>
              </a:ext>
            </a:extLst>
          </p:cNvPr>
          <p:cNvSpPr txBox="1"/>
          <p:nvPr/>
        </p:nvSpPr>
        <p:spPr>
          <a:xfrm>
            <a:off x="375585" y="4783221"/>
            <a:ext cx="1889758" cy="830997"/>
          </a:xfrm>
          <a:prstGeom prst="rect">
            <a:avLst/>
          </a:prstGeom>
          <a:noFill/>
        </p:spPr>
        <p:txBody>
          <a:bodyPr wrap="square" lIns="91440" tIns="45720" rIns="91440" bIns="45720" rtlCol="0" anchor="t">
            <a:spAutoFit/>
          </a:bodyPr>
          <a:lstStyle/>
          <a:p>
            <a:pPr algn="ctr"/>
            <a:r>
              <a:rPr lang="en-US" sz="1600" dirty="0">
                <a:solidFill>
                  <a:schemeClr val="bg1"/>
                </a:solidFill>
                <a:latin typeface="Sagona"/>
              </a:rPr>
              <a:t>Data Exploration and Data Cleaning</a:t>
            </a:r>
            <a:endParaRPr lang="en-US" sz="1600" dirty="0">
              <a:solidFill>
                <a:schemeClr val="bg1"/>
              </a:solidFill>
              <a:latin typeface="Sagona" panose="02010004040101010103" pitchFamily="2" charset="0"/>
            </a:endParaRPr>
          </a:p>
        </p:txBody>
      </p:sp>
      <p:sp>
        <p:nvSpPr>
          <p:cNvPr id="14" name="TextBox 13">
            <a:extLst>
              <a:ext uri="{FF2B5EF4-FFF2-40B4-BE49-F238E27FC236}">
                <a16:creationId xmlns:a16="http://schemas.microsoft.com/office/drawing/2014/main" id="{D128564F-35E7-6B7B-5045-1FF2F5BEF274}"/>
              </a:ext>
            </a:extLst>
          </p:cNvPr>
          <p:cNvSpPr txBox="1"/>
          <p:nvPr/>
        </p:nvSpPr>
        <p:spPr>
          <a:xfrm>
            <a:off x="1763906" y="924529"/>
            <a:ext cx="1738769" cy="1077218"/>
          </a:xfrm>
          <a:prstGeom prst="rect">
            <a:avLst/>
          </a:prstGeom>
          <a:noFill/>
        </p:spPr>
        <p:txBody>
          <a:bodyPr wrap="square" lIns="91440" tIns="45720" rIns="91440" bIns="45720" rtlCol="0" anchor="t">
            <a:spAutoFit/>
          </a:bodyPr>
          <a:lstStyle/>
          <a:p>
            <a:pPr algn="ctr"/>
            <a:r>
              <a:rPr lang="en-US" sz="1600" dirty="0">
                <a:solidFill>
                  <a:schemeClr val="bg1"/>
                </a:solidFill>
                <a:latin typeface="Sagona"/>
              </a:rPr>
              <a:t>Data Manipulation and Feature Engineering</a:t>
            </a:r>
            <a:endParaRPr lang="en-US" sz="1600" dirty="0">
              <a:solidFill>
                <a:schemeClr val="bg1"/>
              </a:solidFill>
              <a:latin typeface="Sagona" panose="02010004040101010103" pitchFamily="2" charset="0"/>
            </a:endParaRPr>
          </a:p>
        </p:txBody>
      </p:sp>
      <p:sp>
        <p:nvSpPr>
          <p:cNvPr id="15" name="TextBox 14">
            <a:extLst>
              <a:ext uri="{FF2B5EF4-FFF2-40B4-BE49-F238E27FC236}">
                <a16:creationId xmlns:a16="http://schemas.microsoft.com/office/drawing/2014/main" id="{D832C3FB-4A0D-3AA3-B779-8EB559022C5F}"/>
              </a:ext>
            </a:extLst>
          </p:cNvPr>
          <p:cNvSpPr txBox="1"/>
          <p:nvPr/>
        </p:nvSpPr>
        <p:spPr>
          <a:xfrm>
            <a:off x="5817417" y="4704362"/>
            <a:ext cx="2131056" cy="830997"/>
          </a:xfrm>
          <a:prstGeom prst="rect">
            <a:avLst/>
          </a:prstGeom>
          <a:noFill/>
        </p:spPr>
        <p:txBody>
          <a:bodyPr wrap="square" lIns="91440" tIns="45720" rIns="91440" bIns="45720" rtlCol="0" anchor="t">
            <a:spAutoFit/>
          </a:bodyPr>
          <a:lstStyle/>
          <a:p>
            <a:pPr algn="ctr"/>
            <a:r>
              <a:rPr lang="en-US" sz="1600" dirty="0">
                <a:solidFill>
                  <a:schemeClr val="bg1"/>
                </a:solidFill>
                <a:latin typeface="Sagona"/>
              </a:rPr>
              <a:t>Principal Component Analysis</a:t>
            </a:r>
            <a:endParaRPr lang="en-US" dirty="0">
              <a:solidFill>
                <a:schemeClr val="bg1"/>
              </a:solidFill>
              <a:cs typeface="Calibri" panose="020F0502020204030204"/>
            </a:endParaRPr>
          </a:p>
        </p:txBody>
      </p:sp>
      <p:sp>
        <p:nvSpPr>
          <p:cNvPr id="16" name="TextBox 15">
            <a:extLst>
              <a:ext uri="{FF2B5EF4-FFF2-40B4-BE49-F238E27FC236}">
                <a16:creationId xmlns:a16="http://schemas.microsoft.com/office/drawing/2014/main" id="{EEE34A7E-9A45-E943-3FA3-4C4BA5A30B3F}"/>
              </a:ext>
            </a:extLst>
          </p:cNvPr>
          <p:cNvSpPr txBox="1"/>
          <p:nvPr/>
        </p:nvSpPr>
        <p:spPr>
          <a:xfrm>
            <a:off x="8631985" y="4701668"/>
            <a:ext cx="1605280" cy="338554"/>
          </a:xfrm>
          <a:prstGeom prst="rect">
            <a:avLst/>
          </a:prstGeom>
          <a:noFill/>
        </p:spPr>
        <p:txBody>
          <a:bodyPr wrap="square" lIns="91440" tIns="45720" rIns="91440" bIns="45720" rtlCol="0" anchor="t">
            <a:spAutoFit/>
          </a:bodyPr>
          <a:lstStyle/>
          <a:p>
            <a:pPr algn="ctr"/>
            <a:r>
              <a:rPr lang="en-US" sz="1600" dirty="0">
                <a:solidFill>
                  <a:schemeClr val="bg1"/>
                </a:solidFill>
                <a:latin typeface="Sagona"/>
              </a:rPr>
              <a:t>SVM</a:t>
            </a:r>
            <a:endParaRPr lang="en-US" sz="1600" dirty="0">
              <a:solidFill>
                <a:schemeClr val="bg1"/>
              </a:solidFill>
              <a:latin typeface="Sagona" panose="02010004040101010103" pitchFamily="2" charset="0"/>
            </a:endParaRPr>
          </a:p>
        </p:txBody>
      </p:sp>
      <p:sp>
        <p:nvSpPr>
          <p:cNvPr id="17" name="TextBox 16">
            <a:extLst>
              <a:ext uri="{FF2B5EF4-FFF2-40B4-BE49-F238E27FC236}">
                <a16:creationId xmlns:a16="http://schemas.microsoft.com/office/drawing/2014/main" id="{C8A9DA77-6FD6-DAD4-AE8E-000862416AE0}"/>
              </a:ext>
            </a:extLst>
          </p:cNvPr>
          <p:cNvSpPr txBox="1"/>
          <p:nvPr/>
        </p:nvSpPr>
        <p:spPr>
          <a:xfrm>
            <a:off x="10039389" y="1716588"/>
            <a:ext cx="1605280" cy="584775"/>
          </a:xfrm>
          <a:prstGeom prst="rect">
            <a:avLst/>
          </a:prstGeom>
          <a:noFill/>
        </p:spPr>
        <p:txBody>
          <a:bodyPr wrap="square" lIns="91440" tIns="45720" rIns="91440" bIns="45720" rtlCol="0" anchor="t">
            <a:spAutoFit/>
          </a:bodyPr>
          <a:lstStyle/>
          <a:p>
            <a:r>
              <a:rPr lang="en-US" sz="1600" dirty="0">
                <a:solidFill>
                  <a:schemeClr val="bg1"/>
                </a:solidFill>
                <a:latin typeface="Sagona"/>
              </a:rPr>
              <a:t>Naïve Bayes</a:t>
            </a:r>
            <a:endParaRPr lang="en-US" dirty="0">
              <a:solidFill>
                <a:schemeClr val="bg1"/>
              </a:solidFill>
              <a:latin typeface="Calibri" panose="020F0502020204030204"/>
              <a:cs typeface="Calibri" panose="020F0502020204030204"/>
            </a:endParaRPr>
          </a:p>
          <a:p>
            <a:endParaRPr lang="en-US" sz="1600" dirty="0">
              <a:solidFill>
                <a:schemeClr val="bg1"/>
              </a:solidFill>
              <a:latin typeface="Sagona"/>
            </a:endParaRPr>
          </a:p>
        </p:txBody>
      </p:sp>
      <p:sp>
        <p:nvSpPr>
          <p:cNvPr id="23" name="Oval 22">
            <a:extLst>
              <a:ext uri="{FF2B5EF4-FFF2-40B4-BE49-F238E27FC236}">
                <a16:creationId xmlns:a16="http://schemas.microsoft.com/office/drawing/2014/main" id="{8B16AE61-7B3D-9B91-93D7-2AA8602A7B5E}"/>
              </a:ext>
            </a:extLst>
          </p:cNvPr>
          <p:cNvSpPr/>
          <p:nvPr/>
        </p:nvSpPr>
        <p:spPr>
          <a:xfrm>
            <a:off x="5525149" y="3127352"/>
            <a:ext cx="254000" cy="2794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FE87C63-9FE4-7BF3-BC36-479885260DE6}"/>
              </a:ext>
            </a:extLst>
          </p:cNvPr>
          <p:cNvSpPr txBox="1"/>
          <p:nvPr/>
        </p:nvSpPr>
        <p:spPr>
          <a:xfrm>
            <a:off x="2849356" y="4782502"/>
            <a:ext cx="2464429" cy="646331"/>
          </a:xfrm>
          <a:prstGeom prst="rect">
            <a:avLst/>
          </a:prstGeom>
          <a:noFill/>
        </p:spPr>
        <p:txBody>
          <a:bodyPr wrap="square" lIns="91440" tIns="45720" rIns="91440" bIns="45720" rtlCol="0" anchor="t">
            <a:spAutoFit/>
          </a:bodyPr>
          <a:lstStyle/>
          <a:p>
            <a:pPr algn="ctr"/>
            <a:r>
              <a:rPr lang="en-US" dirty="0">
                <a:solidFill>
                  <a:schemeClr val="bg2"/>
                </a:solidFill>
                <a:latin typeface="Sagona"/>
              </a:rPr>
              <a:t>Exploratory Data Analysis</a:t>
            </a:r>
            <a:endParaRPr lang="en-US" dirty="0">
              <a:solidFill>
                <a:schemeClr val="bg2"/>
              </a:solidFill>
              <a:cs typeface="Calibri" panose="020F0502020204030204"/>
            </a:endParaRPr>
          </a:p>
        </p:txBody>
      </p:sp>
      <p:sp>
        <p:nvSpPr>
          <p:cNvPr id="3" name="TextBox 2">
            <a:extLst>
              <a:ext uri="{FF2B5EF4-FFF2-40B4-BE49-F238E27FC236}">
                <a16:creationId xmlns:a16="http://schemas.microsoft.com/office/drawing/2014/main" id="{D42B271A-BA83-F59C-36B9-5EAC47769033}"/>
              </a:ext>
            </a:extLst>
          </p:cNvPr>
          <p:cNvSpPr txBox="1"/>
          <p:nvPr/>
        </p:nvSpPr>
        <p:spPr>
          <a:xfrm>
            <a:off x="5200404" y="457538"/>
            <a:ext cx="2334985" cy="1077218"/>
          </a:xfrm>
          <a:prstGeom prst="rect">
            <a:avLst/>
          </a:prstGeom>
          <a:noFill/>
        </p:spPr>
        <p:txBody>
          <a:bodyPr wrap="square" rtlCol="0">
            <a:spAutoFit/>
          </a:bodyPr>
          <a:lstStyle/>
          <a:p>
            <a:pPr algn="l"/>
            <a:r>
              <a:rPr lang="en-US" sz="1400" b="0" i="0" dirty="0">
                <a:solidFill>
                  <a:schemeClr val="bg2"/>
                </a:solidFill>
                <a:effectLst/>
                <a:latin typeface="Sagona" panose="02010004040101010103" pitchFamily="2" charset="0"/>
              </a:rPr>
              <a:t>Under sampling </a:t>
            </a:r>
          </a:p>
          <a:p>
            <a:pPr algn="l"/>
            <a:r>
              <a:rPr lang="en-US" sz="1400" b="0" i="0" dirty="0">
                <a:solidFill>
                  <a:schemeClr val="bg2"/>
                </a:solidFill>
                <a:effectLst/>
                <a:latin typeface="Sagona" panose="02010004040101010103" pitchFamily="2" charset="0"/>
              </a:rPr>
              <a:t>Method</a:t>
            </a:r>
          </a:p>
          <a:p>
            <a:pPr algn="l"/>
            <a:endParaRPr lang="en-US" b="0" i="0" dirty="0">
              <a:solidFill>
                <a:schemeClr val="bg2"/>
              </a:solidFill>
              <a:effectLst/>
              <a:latin typeface="Roboto" panose="02000000000000000000" pitchFamily="2" charset="0"/>
            </a:endParaRPr>
          </a:p>
          <a:p>
            <a:endParaRPr lang="en-US" dirty="0"/>
          </a:p>
        </p:txBody>
      </p:sp>
      <p:sp>
        <p:nvSpPr>
          <p:cNvPr id="4" name="TextBox 3">
            <a:extLst>
              <a:ext uri="{FF2B5EF4-FFF2-40B4-BE49-F238E27FC236}">
                <a16:creationId xmlns:a16="http://schemas.microsoft.com/office/drawing/2014/main" id="{FD3B3C7C-EC33-C4C2-0D0E-0907EF75AABB}"/>
              </a:ext>
            </a:extLst>
          </p:cNvPr>
          <p:cNvSpPr txBox="1"/>
          <p:nvPr/>
        </p:nvSpPr>
        <p:spPr>
          <a:xfrm>
            <a:off x="6816122" y="1066212"/>
            <a:ext cx="1438534" cy="523220"/>
          </a:xfrm>
          <a:prstGeom prst="rect">
            <a:avLst/>
          </a:prstGeom>
          <a:noFill/>
        </p:spPr>
        <p:txBody>
          <a:bodyPr wrap="square" rtlCol="0">
            <a:spAutoFit/>
          </a:bodyPr>
          <a:lstStyle/>
          <a:p>
            <a:r>
              <a:rPr lang="en-US" sz="1400" b="0" i="0" dirty="0">
                <a:solidFill>
                  <a:schemeClr val="bg2"/>
                </a:solidFill>
                <a:effectLst/>
                <a:latin typeface="Sagona" panose="02010004040101010103" pitchFamily="2" charset="0"/>
              </a:rPr>
              <a:t>Oversampling Method</a:t>
            </a:r>
            <a:endParaRPr lang="en-US" sz="1400" dirty="0">
              <a:latin typeface="Sagona" panose="02010004040101010103" pitchFamily="2" charset="0"/>
            </a:endParaRPr>
          </a:p>
        </p:txBody>
      </p:sp>
      <p:sp>
        <p:nvSpPr>
          <p:cNvPr id="5" name="TextBox 4">
            <a:extLst>
              <a:ext uri="{FF2B5EF4-FFF2-40B4-BE49-F238E27FC236}">
                <a16:creationId xmlns:a16="http://schemas.microsoft.com/office/drawing/2014/main" id="{E16E3B14-F409-A2CA-E4A4-1D6CBDC88226}"/>
              </a:ext>
            </a:extLst>
          </p:cNvPr>
          <p:cNvSpPr txBox="1"/>
          <p:nvPr/>
        </p:nvSpPr>
        <p:spPr>
          <a:xfrm>
            <a:off x="3832538" y="1129367"/>
            <a:ext cx="1337618" cy="523220"/>
          </a:xfrm>
          <a:prstGeom prst="rect">
            <a:avLst/>
          </a:prstGeom>
          <a:noFill/>
        </p:spPr>
        <p:txBody>
          <a:bodyPr wrap="square" rtlCol="0">
            <a:spAutoFit/>
          </a:bodyPr>
          <a:lstStyle/>
          <a:p>
            <a:pPr algn="l"/>
            <a:r>
              <a:rPr lang="en-US" sz="1400" i="0" dirty="0">
                <a:solidFill>
                  <a:schemeClr val="bg2"/>
                </a:solidFill>
                <a:effectLst/>
                <a:latin typeface="Sagona" panose="02010004040101010103" pitchFamily="2" charset="0"/>
              </a:rPr>
              <a:t>SMOTE Method</a:t>
            </a:r>
          </a:p>
        </p:txBody>
      </p:sp>
      <p:sp>
        <p:nvSpPr>
          <p:cNvPr id="6" name="Oval 5">
            <a:extLst>
              <a:ext uri="{FF2B5EF4-FFF2-40B4-BE49-F238E27FC236}">
                <a16:creationId xmlns:a16="http://schemas.microsoft.com/office/drawing/2014/main" id="{F01AC850-3DDF-3A44-0B67-5F8F38BD95E7}"/>
              </a:ext>
            </a:extLst>
          </p:cNvPr>
          <p:cNvSpPr/>
          <p:nvPr/>
        </p:nvSpPr>
        <p:spPr>
          <a:xfrm>
            <a:off x="3951091" y="3160724"/>
            <a:ext cx="254000" cy="2794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B01B99C-2D95-4547-CA6D-6B8E65F46E88}"/>
              </a:ext>
            </a:extLst>
          </p:cNvPr>
          <p:cNvSpPr txBox="1"/>
          <p:nvPr/>
        </p:nvSpPr>
        <p:spPr>
          <a:xfrm>
            <a:off x="4279436" y="15874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Sagona"/>
              </a:rPr>
              <a:t>Data Sampling</a:t>
            </a:r>
            <a:endParaRPr lang="en-US" dirty="0">
              <a:cs typeface="Calibri" panose="020F0502020204030204"/>
            </a:endParaRPr>
          </a:p>
        </p:txBody>
      </p:sp>
      <p:sp>
        <p:nvSpPr>
          <p:cNvPr id="20" name="Oval 19">
            <a:extLst>
              <a:ext uri="{FF2B5EF4-FFF2-40B4-BE49-F238E27FC236}">
                <a16:creationId xmlns:a16="http://schemas.microsoft.com/office/drawing/2014/main" id="{C6A5CF21-B73E-EC62-C12D-3A239A95C208}"/>
              </a:ext>
            </a:extLst>
          </p:cNvPr>
          <p:cNvSpPr/>
          <p:nvPr/>
        </p:nvSpPr>
        <p:spPr>
          <a:xfrm>
            <a:off x="9264055" y="3116377"/>
            <a:ext cx="254000" cy="2794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7AF2AC-D5C7-32B5-35F4-6BC7FB7CED30}"/>
              </a:ext>
            </a:extLst>
          </p:cNvPr>
          <p:cNvSpPr txBox="1"/>
          <p:nvPr/>
        </p:nvSpPr>
        <p:spPr>
          <a:xfrm>
            <a:off x="7575196" y="1670354"/>
            <a:ext cx="1605280" cy="584775"/>
          </a:xfrm>
          <a:prstGeom prst="rect">
            <a:avLst/>
          </a:prstGeom>
          <a:noFill/>
        </p:spPr>
        <p:txBody>
          <a:bodyPr wrap="square" lIns="91440" tIns="45720" rIns="91440" bIns="45720" rtlCol="0" anchor="t">
            <a:spAutoFit/>
          </a:bodyPr>
          <a:lstStyle/>
          <a:p>
            <a:pPr algn="ctr"/>
            <a:r>
              <a:rPr lang="en-US" sz="1600" dirty="0">
                <a:solidFill>
                  <a:schemeClr val="bg1"/>
                </a:solidFill>
                <a:latin typeface="Sagona"/>
              </a:rPr>
              <a:t>Logistic Regression</a:t>
            </a:r>
            <a:endParaRPr lang="en-US" sz="1600" dirty="0">
              <a:solidFill>
                <a:schemeClr val="bg1"/>
              </a:solidFill>
              <a:latin typeface="Sagona" panose="02010004040101010103" pitchFamily="2" charset="0"/>
            </a:endParaRPr>
          </a:p>
        </p:txBody>
      </p:sp>
      <p:sp>
        <p:nvSpPr>
          <p:cNvPr id="22" name="Arrow: Up 21">
            <a:extLst>
              <a:ext uri="{FF2B5EF4-FFF2-40B4-BE49-F238E27FC236}">
                <a16:creationId xmlns:a16="http://schemas.microsoft.com/office/drawing/2014/main" id="{7A79982A-5DFD-575B-4376-EE74939E3DC4}"/>
              </a:ext>
            </a:extLst>
          </p:cNvPr>
          <p:cNvSpPr/>
          <p:nvPr/>
        </p:nvSpPr>
        <p:spPr>
          <a:xfrm>
            <a:off x="2510894" y="2033182"/>
            <a:ext cx="244729" cy="108459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5AA0F40B-3775-76B8-E8ED-9B562DE0D326}"/>
              </a:ext>
            </a:extLst>
          </p:cNvPr>
          <p:cNvSpPr/>
          <p:nvPr/>
        </p:nvSpPr>
        <p:spPr>
          <a:xfrm>
            <a:off x="5553331" y="1955313"/>
            <a:ext cx="194671" cy="11680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Up 27">
            <a:extLst>
              <a:ext uri="{FF2B5EF4-FFF2-40B4-BE49-F238E27FC236}">
                <a16:creationId xmlns:a16="http://schemas.microsoft.com/office/drawing/2014/main" id="{F10BA66A-7220-F6D3-001D-44E24E9B5C71}"/>
              </a:ext>
            </a:extLst>
          </p:cNvPr>
          <p:cNvSpPr/>
          <p:nvPr/>
        </p:nvSpPr>
        <p:spPr>
          <a:xfrm>
            <a:off x="8250923" y="2188919"/>
            <a:ext cx="200233" cy="9399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 28">
            <a:extLst>
              <a:ext uri="{FF2B5EF4-FFF2-40B4-BE49-F238E27FC236}">
                <a16:creationId xmlns:a16="http://schemas.microsoft.com/office/drawing/2014/main" id="{2CE8B499-E1DE-D117-8CD2-6AB07AE1F096}"/>
              </a:ext>
            </a:extLst>
          </p:cNvPr>
          <p:cNvSpPr/>
          <p:nvPr/>
        </p:nvSpPr>
        <p:spPr>
          <a:xfrm>
            <a:off x="10681536" y="2005373"/>
            <a:ext cx="189109" cy="11569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Up 29">
            <a:extLst>
              <a:ext uri="{FF2B5EF4-FFF2-40B4-BE49-F238E27FC236}">
                <a16:creationId xmlns:a16="http://schemas.microsoft.com/office/drawing/2014/main" id="{445E0DE3-0E85-C71C-9FE7-B545D792D606}"/>
              </a:ext>
            </a:extLst>
          </p:cNvPr>
          <p:cNvSpPr/>
          <p:nvPr/>
        </p:nvSpPr>
        <p:spPr>
          <a:xfrm rot="10800000">
            <a:off x="1198252" y="3395884"/>
            <a:ext cx="244729" cy="12681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Up 30">
            <a:extLst>
              <a:ext uri="{FF2B5EF4-FFF2-40B4-BE49-F238E27FC236}">
                <a16:creationId xmlns:a16="http://schemas.microsoft.com/office/drawing/2014/main" id="{AB78CB61-B159-3971-41C0-4E137056B4C7}"/>
              </a:ext>
            </a:extLst>
          </p:cNvPr>
          <p:cNvSpPr/>
          <p:nvPr/>
        </p:nvSpPr>
        <p:spPr>
          <a:xfrm rot="10800000">
            <a:off x="3962588" y="3418132"/>
            <a:ext cx="244729" cy="12681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Up 31">
            <a:extLst>
              <a:ext uri="{FF2B5EF4-FFF2-40B4-BE49-F238E27FC236}">
                <a16:creationId xmlns:a16="http://schemas.microsoft.com/office/drawing/2014/main" id="{12C31577-E9E7-8B45-1D50-AD630F956DD9}"/>
              </a:ext>
            </a:extLst>
          </p:cNvPr>
          <p:cNvSpPr/>
          <p:nvPr/>
        </p:nvSpPr>
        <p:spPr>
          <a:xfrm rot="10800000">
            <a:off x="6754734" y="3407008"/>
            <a:ext cx="244729" cy="12681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Up 32">
            <a:extLst>
              <a:ext uri="{FF2B5EF4-FFF2-40B4-BE49-F238E27FC236}">
                <a16:creationId xmlns:a16="http://schemas.microsoft.com/office/drawing/2014/main" id="{ED152EC5-FA4C-8037-DCCB-09DD12261E4A}"/>
              </a:ext>
            </a:extLst>
          </p:cNvPr>
          <p:cNvSpPr/>
          <p:nvPr/>
        </p:nvSpPr>
        <p:spPr>
          <a:xfrm rot="10800000">
            <a:off x="9268778" y="3395884"/>
            <a:ext cx="244729" cy="12681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Right-Up 33">
            <a:extLst>
              <a:ext uri="{FF2B5EF4-FFF2-40B4-BE49-F238E27FC236}">
                <a16:creationId xmlns:a16="http://schemas.microsoft.com/office/drawing/2014/main" id="{5A02135A-BAAA-88AF-9911-1832A0C785C3}"/>
              </a:ext>
            </a:extLst>
          </p:cNvPr>
          <p:cNvSpPr/>
          <p:nvPr/>
        </p:nvSpPr>
        <p:spPr>
          <a:xfrm>
            <a:off x="4847507" y="1025642"/>
            <a:ext cx="1863284" cy="561766"/>
          </a:xfrm>
          <a:prstGeom prst="leftRightUpArrow">
            <a:avLst>
              <a:gd name="adj1" fmla="val 25000"/>
              <a:gd name="adj2" fmla="val 3809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6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36EE3-320A-30D5-848B-BD6CB5EA3408}"/>
              </a:ext>
            </a:extLst>
          </p:cNvPr>
          <p:cNvSpPr>
            <a:spLocks noGrp="1"/>
          </p:cNvSpPr>
          <p:nvPr>
            <p:ph type="title"/>
          </p:nvPr>
        </p:nvSpPr>
        <p:spPr>
          <a:xfrm>
            <a:off x="755706" y="189185"/>
            <a:ext cx="8514418" cy="956443"/>
          </a:xfrm>
        </p:spPr>
        <p:txBody>
          <a:bodyPr>
            <a:normAutofit/>
          </a:bodyPr>
          <a:lstStyle/>
          <a:p>
            <a:r>
              <a:rPr lang="en-US" sz="2400" b="1">
                <a:solidFill>
                  <a:schemeClr val="bg1"/>
                </a:solidFill>
                <a:latin typeface="Sagona"/>
                <a:cs typeface="Times New Roman"/>
              </a:rPr>
              <a:t>DATA EXPLORATION AND DATA CLEANING</a:t>
            </a:r>
          </a:p>
        </p:txBody>
      </p:sp>
      <p:sp>
        <p:nvSpPr>
          <p:cNvPr id="4" name="Text Placeholder 3">
            <a:extLst>
              <a:ext uri="{FF2B5EF4-FFF2-40B4-BE49-F238E27FC236}">
                <a16:creationId xmlns:a16="http://schemas.microsoft.com/office/drawing/2014/main" id="{51586DB3-D9D3-D28F-179B-BA56C88AA2AA}"/>
              </a:ext>
            </a:extLst>
          </p:cNvPr>
          <p:cNvSpPr>
            <a:spLocks noGrp="1"/>
          </p:cNvSpPr>
          <p:nvPr>
            <p:ph type="body" sz="half" idx="2"/>
          </p:nvPr>
        </p:nvSpPr>
        <p:spPr>
          <a:xfrm>
            <a:off x="409904" y="1555531"/>
            <a:ext cx="11351172" cy="4803227"/>
          </a:xfrm>
        </p:spPr>
        <p:txBody>
          <a:bodyPr vert="horz" lIns="91440" tIns="45720" rIns="91440" bIns="45720" rtlCol="0" anchor="t">
            <a:normAutofit/>
          </a:bodyPr>
          <a:lstStyle/>
          <a:p>
            <a:pPr algn="just"/>
            <a:r>
              <a:rPr lang="en-US" sz="2000" dirty="0">
                <a:solidFill>
                  <a:schemeClr val="bg1"/>
                </a:solidFill>
                <a:latin typeface="Sagona"/>
                <a:cs typeface="Times New Roman"/>
              </a:rPr>
              <a:t>To ensure that the data is cleaned and does not have inconsistent data, we have performed the following steps:</a:t>
            </a:r>
          </a:p>
          <a:p>
            <a:pPr marL="285750" indent="-285750" algn="just">
              <a:buFont typeface="Arial" panose="020B0604020202020204" pitchFamily="34" charset="0"/>
              <a:buChar char="•"/>
            </a:pPr>
            <a:endParaRPr lang="en-US" sz="2000" dirty="0">
              <a:solidFill>
                <a:schemeClr val="bg1"/>
              </a:solidFill>
              <a:latin typeface="Sagona" panose="02010004040101010103" pitchFamily="2"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bg1"/>
                </a:solidFill>
                <a:latin typeface="Sagona"/>
                <a:cs typeface="Times New Roman"/>
              </a:rPr>
              <a:t>Dropped irrelevant columns which had either ”?” or “Not In Universe”.</a:t>
            </a:r>
          </a:p>
          <a:p>
            <a:pPr algn="just"/>
            <a:endParaRPr lang="en-US" sz="500" dirty="0">
              <a:solidFill>
                <a:schemeClr val="bg1"/>
              </a:solidFill>
              <a:latin typeface="Sagona" panose="02010004040101010103" pitchFamily="2"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bg1"/>
                </a:solidFill>
                <a:latin typeface="Sagona"/>
                <a:cs typeface="Times New Roman"/>
              </a:rPr>
              <a:t>Checked for outliers</a:t>
            </a:r>
          </a:p>
          <a:p>
            <a:pPr algn="just"/>
            <a:endParaRPr lang="en-US" sz="500" dirty="0">
              <a:solidFill>
                <a:schemeClr val="bg1"/>
              </a:solidFill>
              <a:latin typeface="Sagona" panose="02010004040101010103" pitchFamily="2"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bg1"/>
                </a:solidFill>
                <a:latin typeface="Sagona"/>
                <a:cs typeface="Times New Roman"/>
              </a:rPr>
              <a:t>Replacing Categorical values with appropriate values.</a:t>
            </a:r>
          </a:p>
          <a:p>
            <a:pPr algn="just"/>
            <a:endParaRPr lang="en-US" sz="500" dirty="0">
              <a:solidFill>
                <a:schemeClr val="bg1"/>
              </a:solidFill>
              <a:latin typeface="Sagona" panose="02010004040101010103" pitchFamily="2"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bg1"/>
                </a:solidFill>
                <a:latin typeface="Sagona"/>
                <a:cs typeface="Times New Roman"/>
              </a:rPr>
              <a:t>Checked for null values</a:t>
            </a:r>
          </a:p>
          <a:p>
            <a:pPr marL="285750" indent="-285750" algn="just">
              <a:buFont typeface="Arial" panose="020B0604020202020204" pitchFamily="34" charset="0"/>
              <a:buChar char="•"/>
            </a:pPr>
            <a:endParaRPr lang="en-US" sz="2000" dirty="0">
              <a:solidFill>
                <a:schemeClr val="bg1"/>
              </a:solidFill>
              <a:latin typeface="Sagona" panose="02010004040101010103" pitchFamily="2" charset="0"/>
              <a:cs typeface="Times New Roman" panose="02020603050405020304" pitchFamily="18" charset="0"/>
            </a:endParaRPr>
          </a:p>
          <a:p>
            <a:pPr marL="285750" indent="-285750" algn="just">
              <a:buFont typeface="Arial" panose="020B0604020202020204" pitchFamily="34" charset="0"/>
              <a:buChar char="•"/>
            </a:pPr>
            <a:endParaRPr lang="en-US" sz="2000" dirty="0">
              <a:solidFill>
                <a:schemeClr val="bg1"/>
              </a:solidFill>
              <a:latin typeface="Sagona" panose="02010004040101010103" pitchFamily="2" charset="0"/>
              <a:cs typeface="Times New Roman" panose="02020603050405020304" pitchFamily="18" charset="0"/>
            </a:endParaRPr>
          </a:p>
          <a:p>
            <a:pPr algn="just"/>
            <a:endParaRPr lang="en-US" sz="2000" dirty="0">
              <a:solidFill>
                <a:schemeClr val="bg1"/>
              </a:solidFill>
              <a:latin typeface="Sagona" panose="02010004040101010103" pitchFamily="2" charset="0"/>
              <a:cs typeface="Times New Roman" panose="02020603050405020304" pitchFamily="18" charset="0"/>
            </a:endParaRPr>
          </a:p>
        </p:txBody>
      </p:sp>
    </p:spTree>
    <p:extLst>
      <p:ext uri="{BB962C8B-B14F-4D97-AF65-F5344CB8AC3E}">
        <p14:creationId xmlns:p14="http://schemas.microsoft.com/office/powerpoint/2010/main" val="343832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36EE3-320A-30D5-848B-BD6CB5EA3408}"/>
              </a:ext>
            </a:extLst>
          </p:cNvPr>
          <p:cNvSpPr>
            <a:spLocks noGrp="1"/>
          </p:cNvSpPr>
          <p:nvPr>
            <p:ph type="title"/>
          </p:nvPr>
        </p:nvSpPr>
        <p:spPr>
          <a:xfrm>
            <a:off x="755706" y="189185"/>
            <a:ext cx="8514418" cy="956443"/>
          </a:xfrm>
        </p:spPr>
        <p:txBody>
          <a:bodyPr>
            <a:normAutofit/>
          </a:bodyPr>
          <a:lstStyle/>
          <a:p>
            <a:r>
              <a:rPr lang="en-US" sz="2400" b="1">
                <a:solidFill>
                  <a:schemeClr val="bg1"/>
                </a:solidFill>
                <a:latin typeface="Sagona"/>
                <a:cs typeface="Times New Roman"/>
              </a:rPr>
              <a:t>DATA MANIPULATION AND FEATURE ENGINEEING</a:t>
            </a:r>
          </a:p>
        </p:txBody>
      </p:sp>
      <p:sp>
        <p:nvSpPr>
          <p:cNvPr id="4" name="Text Placeholder 3">
            <a:extLst>
              <a:ext uri="{FF2B5EF4-FFF2-40B4-BE49-F238E27FC236}">
                <a16:creationId xmlns:a16="http://schemas.microsoft.com/office/drawing/2014/main" id="{51586DB3-D9D3-D28F-179B-BA56C88AA2AA}"/>
              </a:ext>
            </a:extLst>
          </p:cNvPr>
          <p:cNvSpPr>
            <a:spLocks noGrp="1"/>
          </p:cNvSpPr>
          <p:nvPr>
            <p:ph type="body" sz="half" idx="2"/>
          </p:nvPr>
        </p:nvSpPr>
        <p:spPr>
          <a:xfrm>
            <a:off x="409904" y="1555531"/>
            <a:ext cx="11351172" cy="4803227"/>
          </a:xfrm>
        </p:spPr>
        <p:txBody>
          <a:bodyPr vert="horz" lIns="91440" tIns="45720" rIns="91440" bIns="45720" rtlCol="0" anchor="t">
            <a:normAutofit/>
          </a:bodyPr>
          <a:lstStyle/>
          <a:p>
            <a:pPr algn="just"/>
            <a:r>
              <a:rPr lang="en-US" sz="2000" dirty="0">
                <a:solidFill>
                  <a:schemeClr val="bg1"/>
                </a:solidFill>
                <a:latin typeface="Sagona" panose="02010004040101010103" pitchFamily="2" charset="0"/>
                <a:cs typeface="Times New Roman"/>
              </a:rPr>
              <a:t>After cleaning and pre-processing the data, we will manipulate the attributes and perform feature engineering to ensure that the model accuracy is improved.</a:t>
            </a:r>
          </a:p>
          <a:p>
            <a:pPr algn="just"/>
            <a:endParaRPr lang="en-US" sz="2000" dirty="0">
              <a:solidFill>
                <a:schemeClr val="bg1"/>
              </a:solidFill>
              <a:latin typeface="Sagona" panose="02010004040101010103" pitchFamily="2" charset="0"/>
              <a:cs typeface="Times New Roman" panose="02020603050405020304" pitchFamily="18" charset="0"/>
            </a:endParaRPr>
          </a:p>
          <a:p>
            <a:pPr marL="342900" indent="-342900" algn="just">
              <a:buFont typeface="Arial" panose="020B0604020202020204" pitchFamily="34" charset="0"/>
              <a:buChar char="•"/>
            </a:pPr>
            <a:r>
              <a:rPr lang="en-US" sz="2000" dirty="0">
                <a:solidFill>
                  <a:schemeClr val="bg1"/>
                </a:solidFill>
                <a:latin typeface="Sagona" panose="02010004040101010103" pitchFamily="2" charset="0"/>
                <a:cs typeface="Times New Roman"/>
              </a:rPr>
              <a:t>Check the data distribution for our Numeric attributes and replace irrelevant or missing values with mean.</a:t>
            </a:r>
          </a:p>
          <a:p>
            <a:pPr algn="just"/>
            <a:endParaRPr lang="en-US" sz="500" dirty="0">
              <a:solidFill>
                <a:schemeClr val="bg1"/>
              </a:solidFill>
              <a:latin typeface="Sagona" panose="02010004040101010103" pitchFamily="2"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bg1"/>
                </a:solidFill>
                <a:latin typeface="Sagona" panose="02010004040101010103" pitchFamily="2" charset="0"/>
                <a:cs typeface="Times New Roman"/>
              </a:rPr>
              <a:t>For categorical variables with 2-3 sub-categories, we have performed Label encoding.</a:t>
            </a:r>
          </a:p>
          <a:p>
            <a:pPr algn="just"/>
            <a:endParaRPr lang="en-US" sz="500" dirty="0">
              <a:solidFill>
                <a:schemeClr val="bg1"/>
              </a:solidFill>
              <a:latin typeface="Sagona" panose="02010004040101010103" pitchFamily="2"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bg1"/>
                </a:solidFill>
                <a:latin typeface="Sagona" panose="02010004040101010103" pitchFamily="2" charset="0"/>
                <a:cs typeface="Times New Roman"/>
              </a:rPr>
              <a:t>And, for categorical variables with more than 5 sub-categories, we have performed Dummy Encoding.</a:t>
            </a:r>
          </a:p>
          <a:p>
            <a:pPr algn="just"/>
            <a:endParaRPr lang="en-US" sz="2000" dirty="0">
              <a:solidFill>
                <a:schemeClr val="bg1"/>
              </a:solidFill>
              <a:latin typeface="Sagona" panose="02010004040101010103" pitchFamily="2" charset="0"/>
              <a:cs typeface="Times New Roman" panose="02020603050405020304" pitchFamily="18" charset="0"/>
            </a:endParaRPr>
          </a:p>
          <a:p>
            <a:pPr marL="285750" indent="-285750" algn="just">
              <a:buFont typeface="Arial" panose="020B0604020202020204" pitchFamily="34" charset="0"/>
              <a:buChar char="•"/>
            </a:pPr>
            <a:endParaRPr lang="en-US" sz="2000" dirty="0">
              <a:solidFill>
                <a:schemeClr val="bg1"/>
              </a:solidFill>
              <a:latin typeface="Sagona" panose="02010004040101010103" pitchFamily="2" charset="0"/>
              <a:cs typeface="Times New Roman" panose="02020603050405020304" pitchFamily="18" charset="0"/>
            </a:endParaRPr>
          </a:p>
          <a:p>
            <a:pPr algn="just"/>
            <a:endParaRPr lang="en-US" sz="2000" dirty="0">
              <a:solidFill>
                <a:schemeClr val="bg1"/>
              </a:solidFill>
              <a:latin typeface="Sagona" panose="02010004040101010103" pitchFamily="2" charset="0"/>
              <a:cs typeface="Times New Roman" panose="02020603050405020304" pitchFamily="18" charset="0"/>
            </a:endParaRPr>
          </a:p>
        </p:txBody>
      </p:sp>
    </p:spTree>
    <p:extLst>
      <p:ext uri="{BB962C8B-B14F-4D97-AF65-F5344CB8AC3E}">
        <p14:creationId xmlns:p14="http://schemas.microsoft.com/office/powerpoint/2010/main" val="60339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3" name="Picture 5" descr="Chart&#10;&#10;Description automatically generated">
            <a:extLst>
              <a:ext uri="{FF2B5EF4-FFF2-40B4-BE49-F238E27FC236}">
                <a16:creationId xmlns:a16="http://schemas.microsoft.com/office/drawing/2014/main" id="{416D927F-EA62-E956-16EA-55730C49B4DD}"/>
              </a:ext>
            </a:extLst>
          </p:cNvPr>
          <p:cNvPicPr>
            <a:picLocks noChangeAspect="1"/>
          </p:cNvPicPr>
          <p:nvPr/>
        </p:nvPicPr>
        <p:blipFill rotWithShape="1">
          <a:blip r:embed="rId2"/>
          <a:srcRect l="5433" r="5966" b="3"/>
          <a:stretch/>
        </p:blipFill>
        <p:spPr>
          <a:xfrm>
            <a:off x="7083423" y="291607"/>
            <a:ext cx="4709490" cy="3135612"/>
          </a:xfrm>
          <a:prstGeom prst="rect">
            <a:avLst/>
          </a:prstGeom>
        </p:spPr>
      </p:pic>
      <p:pic>
        <p:nvPicPr>
          <p:cNvPr id="5" name="Picture 4" descr="Chart&#10;&#10;Description automatically generated">
            <a:extLst>
              <a:ext uri="{FF2B5EF4-FFF2-40B4-BE49-F238E27FC236}">
                <a16:creationId xmlns:a16="http://schemas.microsoft.com/office/drawing/2014/main" id="{BC149A03-74C6-B93B-4CC1-CDDD078B9E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870" b="-1"/>
          <a:stretch/>
        </p:blipFill>
        <p:spPr bwMode="auto">
          <a:xfrm>
            <a:off x="7083423" y="3635323"/>
            <a:ext cx="4976140" cy="30267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094773-18B9-A6D5-1568-A8013563A738}"/>
              </a:ext>
            </a:extLst>
          </p:cNvPr>
          <p:cNvSpPr txBox="1"/>
          <p:nvPr/>
        </p:nvSpPr>
        <p:spPr>
          <a:xfrm>
            <a:off x="314905" y="1588609"/>
            <a:ext cx="6296101"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sz="2000">
                <a:solidFill>
                  <a:schemeClr val="bg1"/>
                </a:solidFill>
                <a:latin typeface="Sagona"/>
                <a:cs typeface="Arial"/>
              </a:rPr>
              <a:t> First graph provides insight into the co-relation between the features of our dataset. Lighter the color, higher the co-relation between the features.​</a:t>
            </a:r>
          </a:p>
          <a:p>
            <a:pPr algn="just">
              <a:buChar char="•"/>
            </a:pPr>
            <a:endParaRPr lang="en-US" sz="2000" dirty="0">
              <a:solidFill>
                <a:schemeClr val="bg1"/>
              </a:solidFill>
              <a:latin typeface="Sagona" panose="02010004040101010103" pitchFamily="2" charset="0"/>
              <a:cs typeface="Arial"/>
            </a:endParaRPr>
          </a:p>
          <a:p>
            <a:pPr algn="just">
              <a:buChar char="•"/>
            </a:pPr>
            <a:r>
              <a:rPr lang="en-US" sz="2000">
                <a:solidFill>
                  <a:schemeClr val="bg1"/>
                </a:solidFill>
                <a:latin typeface="Sagona"/>
                <a:cs typeface="Arial"/>
              </a:rPr>
              <a:t> We have removed “</a:t>
            </a:r>
            <a:r>
              <a:rPr lang="en-US" sz="2000" err="1">
                <a:solidFill>
                  <a:schemeClr val="bg1"/>
                </a:solidFill>
                <a:latin typeface="Sagona"/>
                <a:cs typeface="Arial"/>
              </a:rPr>
              <a:t>Weeks_worked</a:t>
            </a:r>
            <a:r>
              <a:rPr lang="en-US" sz="2000">
                <a:solidFill>
                  <a:schemeClr val="bg1"/>
                </a:solidFill>
                <a:latin typeface="Sagona"/>
                <a:cs typeface="Arial"/>
              </a:rPr>
              <a:t>” and “</a:t>
            </a:r>
            <a:r>
              <a:rPr lang="en-US" sz="2000" err="1">
                <a:solidFill>
                  <a:schemeClr val="bg1"/>
                </a:solidFill>
                <a:latin typeface="Sagona"/>
                <a:cs typeface="Arial"/>
              </a:rPr>
              <a:t>Vet_benifts</a:t>
            </a:r>
            <a:r>
              <a:rPr lang="en-US" sz="2000">
                <a:solidFill>
                  <a:schemeClr val="bg1"/>
                </a:solidFill>
                <a:latin typeface="Sagona"/>
                <a:cs typeface="Arial"/>
              </a:rPr>
              <a:t>” as it was having high correlation with “Age” and “</a:t>
            </a:r>
            <a:r>
              <a:rPr lang="en-US" sz="2000" err="1">
                <a:solidFill>
                  <a:schemeClr val="bg1"/>
                </a:solidFill>
                <a:latin typeface="Sagona"/>
                <a:cs typeface="Arial"/>
              </a:rPr>
              <a:t>Num_emp</a:t>
            </a:r>
            <a:r>
              <a:rPr lang="en-US" sz="2000">
                <a:solidFill>
                  <a:schemeClr val="bg1"/>
                </a:solidFill>
                <a:latin typeface="Sagona"/>
                <a:cs typeface="Arial"/>
              </a:rPr>
              <a:t>”</a:t>
            </a:r>
          </a:p>
          <a:p>
            <a:pPr algn="just"/>
            <a:endParaRPr lang="en-US" sz="2000" dirty="0">
              <a:solidFill>
                <a:schemeClr val="bg1"/>
              </a:solidFill>
              <a:latin typeface="Sagona" panose="02010004040101010103" pitchFamily="2" charset="0"/>
              <a:cs typeface="Arial"/>
            </a:endParaRPr>
          </a:p>
          <a:p>
            <a:pPr algn="just">
              <a:buChar char="•"/>
            </a:pPr>
            <a:r>
              <a:rPr lang="en-US" sz="2000">
                <a:solidFill>
                  <a:schemeClr val="bg1"/>
                </a:solidFill>
                <a:latin typeface="Sagona"/>
                <a:cs typeface="Arial"/>
              </a:rPr>
              <a:t> In the bar graph we can interpret that for the Target variable, there are around “</a:t>
            </a:r>
            <a:r>
              <a:rPr lang="en-US" sz="2000">
                <a:solidFill>
                  <a:schemeClr val="bg1"/>
                </a:solidFill>
                <a:latin typeface="Sagona"/>
              </a:rPr>
              <a:t>187141”</a:t>
            </a:r>
            <a:r>
              <a:rPr lang="en-US" sz="2000">
                <a:solidFill>
                  <a:schemeClr val="bg1"/>
                </a:solidFill>
                <a:latin typeface="Sagona"/>
                <a:cs typeface="Arial"/>
              </a:rPr>
              <a:t> number of 1’s and “</a:t>
            </a:r>
            <a:r>
              <a:rPr lang="en-US" sz="2000">
                <a:solidFill>
                  <a:schemeClr val="bg1"/>
                </a:solidFill>
                <a:latin typeface="Sagona"/>
              </a:rPr>
              <a:t>12382”</a:t>
            </a:r>
            <a:r>
              <a:rPr lang="en-US" sz="2000">
                <a:solidFill>
                  <a:schemeClr val="bg1"/>
                </a:solidFill>
                <a:latin typeface="Sagona"/>
                <a:cs typeface="Arial"/>
              </a:rPr>
              <a:t> number of 0’s. This shows that the target class is Imbalanced.</a:t>
            </a:r>
          </a:p>
        </p:txBody>
      </p:sp>
      <p:sp>
        <p:nvSpPr>
          <p:cNvPr id="7" name="TextBox 6">
            <a:extLst>
              <a:ext uri="{FF2B5EF4-FFF2-40B4-BE49-F238E27FC236}">
                <a16:creationId xmlns:a16="http://schemas.microsoft.com/office/drawing/2014/main" id="{BC44723E-11FD-9760-4284-83CD9125FDF8}"/>
              </a:ext>
            </a:extLst>
          </p:cNvPr>
          <p:cNvSpPr txBox="1"/>
          <p:nvPr/>
        </p:nvSpPr>
        <p:spPr>
          <a:xfrm>
            <a:off x="574431" y="609600"/>
            <a:ext cx="49119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Sagona"/>
              </a:rPr>
              <a:t>EXPLORATORY DATA ANALYSIS</a:t>
            </a:r>
            <a:r>
              <a:rPr lang="en-US" sz="2000">
                <a:latin typeface="Sagona"/>
                <a:cs typeface="Calibri Light"/>
              </a:rPr>
              <a:t>​</a:t>
            </a:r>
            <a:endParaRPr lang="en-US" sz="2000">
              <a:latin typeface="Sagona"/>
            </a:endParaRPr>
          </a:p>
        </p:txBody>
      </p:sp>
    </p:spTree>
    <p:extLst>
      <p:ext uri="{BB962C8B-B14F-4D97-AF65-F5344CB8AC3E}">
        <p14:creationId xmlns:p14="http://schemas.microsoft.com/office/powerpoint/2010/main" val="2613425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5AA05E93-73CB-91FF-060C-96C3F1F91283}"/>
              </a:ext>
            </a:extLst>
          </p:cNvPr>
          <p:cNvCxnSpPr>
            <a:cxnSpLocks/>
          </p:cNvCxnSpPr>
          <p:nvPr/>
        </p:nvCxnSpPr>
        <p:spPr>
          <a:xfrm flipV="1">
            <a:off x="6763333" y="3002886"/>
            <a:ext cx="5078858" cy="14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3793F12-7892-6C5E-68CB-B419638D0A0C}"/>
              </a:ext>
            </a:extLst>
          </p:cNvPr>
          <p:cNvCxnSpPr>
            <a:cxnSpLocks/>
          </p:cNvCxnSpPr>
          <p:nvPr/>
        </p:nvCxnSpPr>
        <p:spPr>
          <a:xfrm flipV="1">
            <a:off x="6763333" y="1108161"/>
            <a:ext cx="0" cy="1909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ECE0E3F-A64F-8283-761A-C2CD13880317}"/>
              </a:ext>
            </a:extLst>
          </p:cNvPr>
          <p:cNvCxnSpPr>
            <a:cxnSpLocks/>
          </p:cNvCxnSpPr>
          <p:nvPr/>
        </p:nvCxnSpPr>
        <p:spPr>
          <a:xfrm flipV="1">
            <a:off x="6960742" y="4080552"/>
            <a:ext cx="0" cy="24418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DC83B5-C5CA-83F4-A407-1C3A30D04A40}"/>
              </a:ext>
            </a:extLst>
          </p:cNvPr>
          <p:cNvCxnSpPr>
            <a:cxnSpLocks/>
          </p:cNvCxnSpPr>
          <p:nvPr/>
        </p:nvCxnSpPr>
        <p:spPr>
          <a:xfrm flipV="1">
            <a:off x="6960742" y="6522377"/>
            <a:ext cx="5018925" cy="8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C10F23-8CF1-CA9D-679D-D6F40BFDF547}"/>
              </a:ext>
            </a:extLst>
          </p:cNvPr>
          <p:cNvCxnSpPr>
            <a:cxnSpLocks/>
          </p:cNvCxnSpPr>
          <p:nvPr/>
        </p:nvCxnSpPr>
        <p:spPr>
          <a:xfrm flipV="1">
            <a:off x="932279" y="4440147"/>
            <a:ext cx="0" cy="212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160D91F-F0DA-86AC-CA9E-40EC5209F56E}"/>
              </a:ext>
            </a:extLst>
          </p:cNvPr>
          <p:cNvCxnSpPr>
            <a:cxnSpLocks/>
          </p:cNvCxnSpPr>
          <p:nvPr/>
        </p:nvCxnSpPr>
        <p:spPr>
          <a:xfrm flipV="1">
            <a:off x="932279" y="6539500"/>
            <a:ext cx="4931595" cy="29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3E7F200-150E-8CE5-70F0-C1F1E49DBC01}"/>
              </a:ext>
            </a:extLst>
          </p:cNvPr>
          <p:cNvSpPr/>
          <p:nvPr/>
        </p:nvSpPr>
        <p:spPr>
          <a:xfrm>
            <a:off x="7879489" y="2162732"/>
            <a:ext cx="750002" cy="86070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CLASS0</a:t>
            </a:r>
          </a:p>
          <a:p>
            <a:pPr algn="ctr"/>
            <a:endParaRPr lang="en-US">
              <a:cs typeface="Calibri"/>
            </a:endParaRPr>
          </a:p>
        </p:txBody>
      </p:sp>
      <p:sp>
        <p:nvSpPr>
          <p:cNvPr id="19" name="Rectangle 18">
            <a:extLst>
              <a:ext uri="{FF2B5EF4-FFF2-40B4-BE49-F238E27FC236}">
                <a16:creationId xmlns:a16="http://schemas.microsoft.com/office/drawing/2014/main" id="{DA7A5B23-A4F5-0A29-2E05-1DC62C0D7440}"/>
              </a:ext>
            </a:extLst>
          </p:cNvPr>
          <p:cNvSpPr/>
          <p:nvPr/>
        </p:nvSpPr>
        <p:spPr>
          <a:xfrm>
            <a:off x="6822396" y="1471853"/>
            <a:ext cx="750002" cy="153103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CLASS1</a:t>
            </a:r>
            <a:endParaRPr lang="en-US"/>
          </a:p>
        </p:txBody>
      </p:sp>
      <p:sp>
        <p:nvSpPr>
          <p:cNvPr id="20" name="Rectangle 19">
            <a:extLst>
              <a:ext uri="{FF2B5EF4-FFF2-40B4-BE49-F238E27FC236}">
                <a16:creationId xmlns:a16="http://schemas.microsoft.com/office/drawing/2014/main" id="{8A2FE3FF-AA62-B567-0C4E-4EAE604F920C}"/>
              </a:ext>
            </a:extLst>
          </p:cNvPr>
          <p:cNvSpPr/>
          <p:nvPr/>
        </p:nvSpPr>
        <p:spPr>
          <a:xfrm>
            <a:off x="9860364" y="1465860"/>
            <a:ext cx="750002" cy="1551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CLASS1</a:t>
            </a:r>
            <a:endParaRPr lang="en-US"/>
          </a:p>
        </p:txBody>
      </p:sp>
      <p:sp>
        <p:nvSpPr>
          <p:cNvPr id="21" name="Rectangle 20">
            <a:extLst>
              <a:ext uri="{FF2B5EF4-FFF2-40B4-BE49-F238E27FC236}">
                <a16:creationId xmlns:a16="http://schemas.microsoft.com/office/drawing/2014/main" id="{4257B3D1-8B92-F11F-A8A0-4816877A5200}"/>
              </a:ext>
            </a:extLst>
          </p:cNvPr>
          <p:cNvSpPr/>
          <p:nvPr/>
        </p:nvSpPr>
        <p:spPr>
          <a:xfrm>
            <a:off x="10785926" y="1465860"/>
            <a:ext cx="750002" cy="155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CLASS0</a:t>
            </a:r>
            <a:endParaRPr lang="en-US" dirty="0"/>
          </a:p>
        </p:txBody>
      </p:sp>
      <p:sp>
        <p:nvSpPr>
          <p:cNvPr id="22" name="Rectangle 21">
            <a:extLst>
              <a:ext uri="{FF2B5EF4-FFF2-40B4-BE49-F238E27FC236}">
                <a16:creationId xmlns:a16="http://schemas.microsoft.com/office/drawing/2014/main" id="{A68DD19A-8B33-D485-35AB-79A77F55F999}"/>
              </a:ext>
            </a:extLst>
          </p:cNvPr>
          <p:cNvSpPr/>
          <p:nvPr/>
        </p:nvSpPr>
        <p:spPr>
          <a:xfrm>
            <a:off x="1025108" y="5110480"/>
            <a:ext cx="739842" cy="144357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Class 1</a:t>
            </a:r>
            <a:endParaRPr lang="en-US" dirty="0"/>
          </a:p>
        </p:txBody>
      </p:sp>
      <p:sp>
        <p:nvSpPr>
          <p:cNvPr id="23" name="Rectangle 22">
            <a:extLst>
              <a:ext uri="{FF2B5EF4-FFF2-40B4-BE49-F238E27FC236}">
                <a16:creationId xmlns:a16="http://schemas.microsoft.com/office/drawing/2014/main" id="{E15A7A5D-FE7A-278A-FFAB-9843B69F89FC}"/>
              </a:ext>
            </a:extLst>
          </p:cNvPr>
          <p:cNvSpPr/>
          <p:nvPr/>
        </p:nvSpPr>
        <p:spPr>
          <a:xfrm>
            <a:off x="1842437" y="5943599"/>
            <a:ext cx="750002" cy="62501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CLASS0</a:t>
            </a:r>
            <a:endParaRPr lang="en-US"/>
          </a:p>
        </p:txBody>
      </p:sp>
      <p:sp>
        <p:nvSpPr>
          <p:cNvPr id="24" name="Rectangle 23">
            <a:extLst>
              <a:ext uri="{FF2B5EF4-FFF2-40B4-BE49-F238E27FC236}">
                <a16:creationId xmlns:a16="http://schemas.microsoft.com/office/drawing/2014/main" id="{CE490322-EB3A-8029-B21F-044BF0249526}"/>
              </a:ext>
            </a:extLst>
          </p:cNvPr>
          <p:cNvSpPr/>
          <p:nvPr/>
        </p:nvSpPr>
        <p:spPr>
          <a:xfrm>
            <a:off x="3864149" y="5869434"/>
            <a:ext cx="750002" cy="677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CLASS1</a:t>
            </a:r>
            <a:endParaRPr lang="en-US" dirty="0"/>
          </a:p>
        </p:txBody>
      </p:sp>
      <p:sp>
        <p:nvSpPr>
          <p:cNvPr id="25" name="Rectangle 24">
            <a:extLst>
              <a:ext uri="{FF2B5EF4-FFF2-40B4-BE49-F238E27FC236}">
                <a16:creationId xmlns:a16="http://schemas.microsoft.com/office/drawing/2014/main" id="{F5FD6121-0A4E-085D-A1B5-106868C88A4D}"/>
              </a:ext>
            </a:extLst>
          </p:cNvPr>
          <p:cNvSpPr/>
          <p:nvPr/>
        </p:nvSpPr>
        <p:spPr>
          <a:xfrm>
            <a:off x="4852214" y="5869434"/>
            <a:ext cx="750002" cy="677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CLASS0</a:t>
            </a:r>
            <a:endParaRPr lang="en-US" dirty="0"/>
          </a:p>
        </p:txBody>
      </p:sp>
      <p:sp>
        <p:nvSpPr>
          <p:cNvPr id="26" name="Rectangle 25">
            <a:extLst>
              <a:ext uri="{FF2B5EF4-FFF2-40B4-BE49-F238E27FC236}">
                <a16:creationId xmlns:a16="http://schemas.microsoft.com/office/drawing/2014/main" id="{BCE84009-CE40-DBC7-6E9B-8EEC9039F7DC}"/>
              </a:ext>
            </a:extLst>
          </p:cNvPr>
          <p:cNvSpPr/>
          <p:nvPr/>
        </p:nvSpPr>
        <p:spPr>
          <a:xfrm>
            <a:off x="11092189" y="4746357"/>
            <a:ext cx="750002" cy="1803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a:p>
            <a:pPr algn="ctr"/>
            <a:r>
              <a:rPr lang="en-US" dirty="0">
                <a:cs typeface="Calibri"/>
              </a:rPr>
              <a:t>CLASS0</a:t>
            </a:r>
            <a:endParaRPr lang="en-US" dirty="0"/>
          </a:p>
        </p:txBody>
      </p:sp>
      <p:sp>
        <p:nvSpPr>
          <p:cNvPr id="27" name="Rectangle 26">
            <a:extLst>
              <a:ext uri="{FF2B5EF4-FFF2-40B4-BE49-F238E27FC236}">
                <a16:creationId xmlns:a16="http://schemas.microsoft.com/office/drawing/2014/main" id="{486A8028-C88E-1066-467E-E9CAA2E4ED76}"/>
              </a:ext>
            </a:extLst>
          </p:cNvPr>
          <p:cNvSpPr/>
          <p:nvPr/>
        </p:nvSpPr>
        <p:spPr>
          <a:xfrm>
            <a:off x="10192766" y="4737794"/>
            <a:ext cx="815302" cy="1784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a:p>
            <a:pPr algn="ctr"/>
            <a:r>
              <a:rPr lang="en-US" dirty="0">
                <a:cs typeface="Calibri"/>
              </a:rPr>
              <a:t>Class 1 </a:t>
            </a:r>
          </a:p>
        </p:txBody>
      </p:sp>
      <p:sp>
        <p:nvSpPr>
          <p:cNvPr id="28" name="Rectangle 27">
            <a:extLst>
              <a:ext uri="{FF2B5EF4-FFF2-40B4-BE49-F238E27FC236}">
                <a16:creationId xmlns:a16="http://schemas.microsoft.com/office/drawing/2014/main" id="{FA858BA6-7FF6-CB3E-B82E-A7C2FB52FF1C}"/>
              </a:ext>
            </a:extLst>
          </p:cNvPr>
          <p:cNvSpPr/>
          <p:nvPr/>
        </p:nvSpPr>
        <p:spPr>
          <a:xfrm>
            <a:off x="8175493" y="5290050"/>
            <a:ext cx="750002" cy="12494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CLASS0</a:t>
            </a:r>
            <a:endParaRPr lang="en-US"/>
          </a:p>
        </p:txBody>
      </p:sp>
      <p:sp>
        <p:nvSpPr>
          <p:cNvPr id="29" name="Rectangle 28">
            <a:extLst>
              <a:ext uri="{FF2B5EF4-FFF2-40B4-BE49-F238E27FC236}">
                <a16:creationId xmlns:a16="http://schemas.microsoft.com/office/drawing/2014/main" id="{6CBD512A-BB80-D835-09AA-95778D9544E5}"/>
              </a:ext>
            </a:extLst>
          </p:cNvPr>
          <p:cNvSpPr/>
          <p:nvPr/>
        </p:nvSpPr>
        <p:spPr>
          <a:xfrm>
            <a:off x="7198806" y="4714127"/>
            <a:ext cx="750002" cy="18082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CLASS1</a:t>
            </a:r>
            <a:endParaRPr lang="en-US"/>
          </a:p>
        </p:txBody>
      </p:sp>
      <p:sp>
        <p:nvSpPr>
          <p:cNvPr id="34" name="TextBox 33">
            <a:extLst>
              <a:ext uri="{FF2B5EF4-FFF2-40B4-BE49-F238E27FC236}">
                <a16:creationId xmlns:a16="http://schemas.microsoft.com/office/drawing/2014/main" id="{6C18D795-648D-6F10-E091-AA773AE56B8C}"/>
              </a:ext>
            </a:extLst>
          </p:cNvPr>
          <p:cNvSpPr txBox="1"/>
          <p:nvPr/>
        </p:nvSpPr>
        <p:spPr>
          <a:xfrm>
            <a:off x="6643719" y="503821"/>
            <a:ext cx="6097712" cy="369332"/>
          </a:xfrm>
          <a:prstGeom prst="rect">
            <a:avLst/>
          </a:prstGeom>
          <a:noFill/>
        </p:spPr>
        <p:txBody>
          <a:bodyPr wrap="square">
            <a:spAutoFit/>
          </a:bodyPr>
          <a:lstStyle/>
          <a:p>
            <a:r>
              <a:rPr lang="en-US" sz="1800" b="1" dirty="0">
                <a:solidFill>
                  <a:schemeClr val="bg1"/>
                </a:solidFill>
                <a:latin typeface="Sagona" panose="02010004040101010103" pitchFamily="2" charset="0"/>
              </a:rPr>
              <a:t>1. Oversampling</a:t>
            </a:r>
            <a:endParaRPr lang="en-US" dirty="0"/>
          </a:p>
        </p:txBody>
      </p:sp>
      <p:sp>
        <p:nvSpPr>
          <p:cNvPr id="35" name="TextBox 34">
            <a:extLst>
              <a:ext uri="{FF2B5EF4-FFF2-40B4-BE49-F238E27FC236}">
                <a16:creationId xmlns:a16="http://schemas.microsoft.com/office/drawing/2014/main" id="{2A9565FC-59AC-C60A-C96E-01DCF6FF6543}"/>
              </a:ext>
            </a:extLst>
          </p:cNvPr>
          <p:cNvSpPr txBox="1"/>
          <p:nvPr/>
        </p:nvSpPr>
        <p:spPr>
          <a:xfrm>
            <a:off x="817372" y="3834566"/>
            <a:ext cx="6097712" cy="369332"/>
          </a:xfrm>
          <a:prstGeom prst="rect">
            <a:avLst/>
          </a:prstGeom>
          <a:noFill/>
        </p:spPr>
        <p:txBody>
          <a:bodyPr wrap="square">
            <a:spAutoFit/>
          </a:bodyPr>
          <a:lstStyle/>
          <a:p>
            <a:r>
              <a:rPr lang="en-US" b="1" dirty="0">
                <a:solidFill>
                  <a:schemeClr val="bg1"/>
                </a:solidFill>
                <a:latin typeface="Sagona" panose="02010004040101010103" pitchFamily="2" charset="0"/>
              </a:rPr>
              <a:t>2. Under sampling</a:t>
            </a:r>
            <a:endParaRPr lang="en-US" dirty="0"/>
          </a:p>
        </p:txBody>
      </p:sp>
      <p:sp>
        <p:nvSpPr>
          <p:cNvPr id="36" name="TextBox 35">
            <a:extLst>
              <a:ext uri="{FF2B5EF4-FFF2-40B4-BE49-F238E27FC236}">
                <a16:creationId xmlns:a16="http://schemas.microsoft.com/office/drawing/2014/main" id="{3ADA683F-A77C-EFBD-1836-3514E1AAA68F}"/>
              </a:ext>
            </a:extLst>
          </p:cNvPr>
          <p:cNvSpPr txBox="1"/>
          <p:nvPr/>
        </p:nvSpPr>
        <p:spPr>
          <a:xfrm>
            <a:off x="6811508" y="3457793"/>
            <a:ext cx="6097712" cy="369332"/>
          </a:xfrm>
          <a:prstGeom prst="rect">
            <a:avLst/>
          </a:prstGeom>
          <a:noFill/>
        </p:spPr>
        <p:txBody>
          <a:bodyPr wrap="square">
            <a:spAutoFit/>
          </a:bodyPr>
          <a:lstStyle/>
          <a:p>
            <a:r>
              <a:rPr lang="en-US" b="1" dirty="0">
                <a:solidFill>
                  <a:schemeClr val="bg1"/>
                </a:solidFill>
                <a:latin typeface="Sagona" panose="02010004040101010103" pitchFamily="2" charset="0"/>
              </a:rPr>
              <a:t>3. Smote</a:t>
            </a:r>
            <a:endParaRPr lang="en-US" dirty="0"/>
          </a:p>
        </p:txBody>
      </p:sp>
      <p:sp>
        <p:nvSpPr>
          <p:cNvPr id="2" name="TextBox 1">
            <a:extLst>
              <a:ext uri="{FF2B5EF4-FFF2-40B4-BE49-F238E27FC236}">
                <a16:creationId xmlns:a16="http://schemas.microsoft.com/office/drawing/2014/main" id="{CE8B0DA1-BEE2-9800-AC5B-331E7B9231B3}"/>
              </a:ext>
            </a:extLst>
          </p:cNvPr>
          <p:cNvSpPr txBox="1"/>
          <p:nvPr/>
        </p:nvSpPr>
        <p:spPr>
          <a:xfrm>
            <a:off x="669045" y="254582"/>
            <a:ext cx="5574099" cy="461665"/>
          </a:xfrm>
          <a:prstGeom prst="rect">
            <a:avLst/>
          </a:prstGeom>
          <a:noFill/>
        </p:spPr>
        <p:txBody>
          <a:bodyPr wrap="square" lIns="91440" tIns="45720" rIns="91440" bIns="45720" rtlCol="0" anchor="t">
            <a:spAutoFit/>
          </a:bodyPr>
          <a:lstStyle/>
          <a:p>
            <a:pPr algn="just"/>
            <a:r>
              <a:rPr lang="en-US" sz="2400" b="1" dirty="0">
                <a:solidFill>
                  <a:schemeClr val="bg1"/>
                </a:solidFill>
                <a:latin typeface="Times New Roman" panose="02020603050405020304" pitchFamily="18" charset="0"/>
                <a:cs typeface="Times New Roman" panose="02020603050405020304" pitchFamily="18" charset="0"/>
              </a:rPr>
              <a:t>MACHINE LEARNING</a:t>
            </a:r>
          </a:p>
        </p:txBody>
      </p:sp>
      <p:sp>
        <p:nvSpPr>
          <p:cNvPr id="5" name="TextBox 4">
            <a:extLst>
              <a:ext uri="{FF2B5EF4-FFF2-40B4-BE49-F238E27FC236}">
                <a16:creationId xmlns:a16="http://schemas.microsoft.com/office/drawing/2014/main" id="{5677DD72-01B8-29F3-EC4B-08D84B5BFABB}"/>
              </a:ext>
            </a:extLst>
          </p:cNvPr>
          <p:cNvSpPr txBox="1"/>
          <p:nvPr/>
        </p:nvSpPr>
        <p:spPr>
          <a:xfrm>
            <a:off x="672661" y="914400"/>
            <a:ext cx="2936187" cy="369332"/>
          </a:xfrm>
          <a:prstGeom prst="rect">
            <a:avLst/>
          </a:prstGeom>
          <a:noFill/>
        </p:spPr>
        <p:txBody>
          <a:bodyPr wrap="square" lIns="91440" tIns="45720" rIns="91440" bIns="45720" rtlCol="0" anchor="t">
            <a:spAutoFit/>
          </a:bodyPr>
          <a:lstStyle/>
          <a:p>
            <a:r>
              <a:rPr lang="en-US" b="1" dirty="0">
                <a:solidFill>
                  <a:schemeClr val="bg1"/>
                </a:solidFill>
                <a:latin typeface="Sagona"/>
              </a:rPr>
              <a:t>Data Sampling</a:t>
            </a:r>
          </a:p>
        </p:txBody>
      </p:sp>
      <p:sp>
        <p:nvSpPr>
          <p:cNvPr id="8" name="TextBox 7">
            <a:extLst>
              <a:ext uri="{FF2B5EF4-FFF2-40B4-BE49-F238E27FC236}">
                <a16:creationId xmlns:a16="http://schemas.microsoft.com/office/drawing/2014/main" id="{F4F1955B-15CD-61FD-6D0A-2F996C1C7A07}"/>
              </a:ext>
            </a:extLst>
          </p:cNvPr>
          <p:cNvSpPr txBox="1"/>
          <p:nvPr/>
        </p:nvSpPr>
        <p:spPr>
          <a:xfrm>
            <a:off x="416273" y="1471853"/>
            <a:ext cx="5788982"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dirty="0">
                <a:solidFill>
                  <a:schemeClr val="bg1"/>
                </a:solidFill>
                <a:latin typeface="Sagona"/>
                <a:cs typeface="Times New Roman"/>
              </a:rPr>
              <a:t>Since our target variable (income) is imbalanced, we have used Data Sampling Techniques.</a:t>
            </a:r>
          </a:p>
          <a:p>
            <a:pPr marL="285750" indent="-285750">
              <a:buFont typeface="Arial" panose="020B0604020202020204" pitchFamily="34" charset="0"/>
              <a:buChar char="•"/>
            </a:pPr>
            <a:endParaRPr lang="en-US" sz="2000" dirty="0">
              <a:solidFill>
                <a:schemeClr val="bg1"/>
              </a:solidFill>
              <a:latin typeface="Sagona"/>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Sagona"/>
                <a:cs typeface="Times New Roman"/>
              </a:rPr>
              <a:t>Our aim is also to compare the accuracy of the </a:t>
            </a:r>
            <a:r>
              <a:rPr lang="en-US" sz="2000" b="1" dirty="0">
                <a:solidFill>
                  <a:schemeClr val="bg1"/>
                </a:solidFill>
                <a:latin typeface="Sagona"/>
                <a:cs typeface="Times New Roman"/>
              </a:rPr>
              <a:t>Imbalance </a:t>
            </a:r>
            <a:r>
              <a:rPr lang="en-US" sz="2000" dirty="0">
                <a:solidFill>
                  <a:schemeClr val="bg1"/>
                </a:solidFill>
                <a:latin typeface="Sagona"/>
                <a:cs typeface="Times New Roman"/>
              </a:rPr>
              <a:t>data with the </a:t>
            </a:r>
            <a:r>
              <a:rPr lang="en-US" sz="2000" b="1" dirty="0">
                <a:solidFill>
                  <a:schemeClr val="bg1"/>
                </a:solidFill>
                <a:latin typeface="Sagona"/>
                <a:cs typeface="Times New Roman"/>
              </a:rPr>
              <a:t>Balanced Dataset</a:t>
            </a:r>
          </a:p>
        </p:txBody>
      </p:sp>
      <p:sp>
        <p:nvSpPr>
          <p:cNvPr id="17" name="Right Arrow 16">
            <a:extLst>
              <a:ext uri="{FF2B5EF4-FFF2-40B4-BE49-F238E27FC236}">
                <a16:creationId xmlns:a16="http://schemas.microsoft.com/office/drawing/2014/main" id="{2E816857-761C-A7E0-352B-94947148D5BB}"/>
              </a:ext>
            </a:extLst>
          </p:cNvPr>
          <p:cNvSpPr/>
          <p:nvPr/>
        </p:nvSpPr>
        <p:spPr>
          <a:xfrm>
            <a:off x="2911366" y="5943599"/>
            <a:ext cx="697482" cy="468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0" name="Right Arrow 29">
            <a:extLst>
              <a:ext uri="{FF2B5EF4-FFF2-40B4-BE49-F238E27FC236}">
                <a16:creationId xmlns:a16="http://schemas.microsoft.com/office/drawing/2014/main" id="{4FCB89F6-F713-689A-AF4A-E0A6BAB3A55D}"/>
              </a:ext>
            </a:extLst>
          </p:cNvPr>
          <p:cNvSpPr/>
          <p:nvPr/>
        </p:nvSpPr>
        <p:spPr>
          <a:xfrm>
            <a:off x="9127436" y="5635375"/>
            <a:ext cx="697482" cy="468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t>
            </a:r>
            <a:endParaRPr lang="en-US"/>
          </a:p>
        </p:txBody>
      </p:sp>
      <p:sp>
        <p:nvSpPr>
          <p:cNvPr id="31" name="Right Arrow 30">
            <a:extLst>
              <a:ext uri="{FF2B5EF4-FFF2-40B4-BE49-F238E27FC236}">
                <a16:creationId xmlns:a16="http://schemas.microsoft.com/office/drawing/2014/main" id="{BE0090BF-F29D-8079-57B2-711D79B52F0B}"/>
              </a:ext>
            </a:extLst>
          </p:cNvPr>
          <p:cNvSpPr/>
          <p:nvPr/>
        </p:nvSpPr>
        <p:spPr>
          <a:xfrm>
            <a:off x="8915945" y="2319516"/>
            <a:ext cx="697482" cy="468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t>
            </a:r>
            <a:endParaRPr lang="en-US"/>
          </a:p>
        </p:txBody>
      </p:sp>
    </p:spTree>
    <p:extLst>
      <p:ext uri="{BB962C8B-B14F-4D97-AF65-F5344CB8AC3E}">
        <p14:creationId xmlns:p14="http://schemas.microsoft.com/office/powerpoint/2010/main" val="339778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A3752-0D0E-B500-CADB-94F7A3252242}"/>
              </a:ext>
            </a:extLst>
          </p:cNvPr>
          <p:cNvSpPr txBox="1"/>
          <p:nvPr/>
        </p:nvSpPr>
        <p:spPr>
          <a:xfrm>
            <a:off x="605746" y="301998"/>
            <a:ext cx="6036792" cy="461665"/>
          </a:xfrm>
          <a:prstGeom prst="rect">
            <a:avLst/>
          </a:prstGeom>
          <a:noFill/>
        </p:spPr>
        <p:txBody>
          <a:bodyPr wrap="square" rtlCol="0">
            <a:spAutoFit/>
          </a:bodyPr>
          <a:lstStyle/>
          <a:p>
            <a:r>
              <a:rPr lang="en-US" sz="2400" b="1" dirty="0">
                <a:solidFill>
                  <a:schemeClr val="bg1">
                    <a:lumMod val="95000"/>
                  </a:schemeClr>
                </a:solidFill>
                <a:latin typeface="Sagona" panose="02010004040101010103" pitchFamily="2" charset="0"/>
              </a:rPr>
              <a:t>Principal Component Analysis (PCA)</a:t>
            </a:r>
          </a:p>
        </p:txBody>
      </p:sp>
      <p:sp>
        <p:nvSpPr>
          <p:cNvPr id="5" name="TextBox 4">
            <a:extLst>
              <a:ext uri="{FF2B5EF4-FFF2-40B4-BE49-F238E27FC236}">
                <a16:creationId xmlns:a16="http://schemas.microsoft.com/office/drawing/2014/main" id="{BAD7AE51-5851-6619-9D6F-EA799AA88F18}"/>
              </a:ext>
            </a:extLst>
          </p:cNvPr>
          <p:cNvSpPr txBox="1"/>
          <p:nvPr/>
        </p:nvSpPr>
        <p:spPr>
          <a:xfrm>
            <a:off x="520260" y="952740"/>
            <a:ext cx="11469196" cy="1631216"/>
          </a:xfrm>
          <a:prstGeom prst="rect">
            <a:avLst/>
          </a:prstGeom>
          <a:noFill/>
        </p:spPr>
        <p:txBody>
          <a:bodyPr wrap="square" lIns="91440" tIns="45720" rIns="91440" bIns="45720" rtlCol="0" anchor="t">
            <a:spAutoFit/>
          </a:bodyPr>
          <a:lstStyle/>
          <a:p>
            <a:r>
              <a:rPr lang="en-US" sz="2000" dirty="0">
                <a:solidFill>
                  <a:schemeClr val="bg1"/>
                </a:solidFill>
                <a:latin typeface="Sagona"/>
                <a:cs typeface="Times New Roman"/>
              </a:rPr>
              <a:t>Steps:</a:t>
            </a:r>
          </a:p>
          <a:p>
            <a:pPr marL="285750" indent="-285750">
              <a:buFont typeface="Arial" panose="020B0604020202020204" pitchFamily="34" charset="0"/>
              <a:buChar char="•"/>
            </a:pPr>
            <a:r>
              <a:rPr lang="en-US" sz="2000" dirty="0">
                <a:solidFill>
                  <a:schemeClr val="bg1"/>
                </a:solidFill>
                <a:latin typeface="Sagona"/>
                <a:cs typeface="Times New Roman"/>
              </a:rPr>
              <a:t>Standardize the data using </a:t>
            </a:r>
            <a:r>
              <a:rPr lang="en-US" sz="2000" b="1" dirty="0">
                <a:solidFill>
                  <a:schemeClr val="bg1"/>
                </a:solidFill>
                <a:latin typeface="Sagona"/>
                <a:cs typeface="Times New Roman"/>
              </a:rPr>
              <a:t>Min-max scalar()</a:t>
            </a:r>
          </a:p>
          <a:p>
            <a:pPr marL="285750" indent="-285750">
              <a:buFont typeface="Arial" panose="020B0604020202020204" pitchFamily="34" charset="0"/>
              <a:buChar char="•"/>
            </a:pPr>
            <a:r>
              <a:rPr lang="en-US" sz="2000" dirty="0">
                <a:solidFill>
                  <a:schemeClr val="bg1"/>
                </a:solidFill>
                <a:latin typeface="Sagona"/>
                <a:cs typeface="Times New Roman"/>
              </a:rPr>
              <a:t>Calculate the </a:t>
            </a:r>
            <a:r>
              <a:rPr lang="en-US" sz="2000" b="1" dirty="0">
                <a:solidFill>
                  <a:schemeClr val="bg1"/>
                </a:solidFill>
                <a:latin typeface="Sagona"/>
                <a:cs typeface="Times New Roman"/>
              </a:rPr>
              <a:t>covariance</a:t>
            </a:r>
            <a:r>
              <a:rPr lang="en-US" sz="2000" dirty="0">
                <a:solidFill>
                  <a:schemeClr val="bg1"/>
                </a:solidFill>
                <a:latin typeface="Sagona"/>
                <a:cs typeface="Times New Roman"/>
              </a:rPr>
              <a:t> of the matrix and compute </a:t>
            </a:r>
            <a:r>
              <a:rPr lang="en-US" sz="2000" b="1" dirty="0">
                <a:solidFill>
                  <a:schemeClr val="bg1"/>
                </a:solidFill>
                <a:latin typeface="Sagona"/>
                <a:cs typeface="Times New Roman"/>
              </a:rPr>
              <a:t>Eigen values </a:t>
            </a:r>
            <a:r>
              <a:rPr lang="en-US" sz="2000" dirty="0">
                <a:solidFill>
                  <a:schemeClr val="bg1"/>
                </a:solidFill>
                <a:latin typeface="Sagona"/>
                <a:cs typeface="Times New Roman"/>
              </a:rPr>
              <a:t>and Eigen Vectors accordingly.</a:t>
            </a:r>
          </a:p>
          <a:p>
            <a:pPr marL="285750" indent="-285750">
              <a:buFont typeface="Arial" panose="020B0604020202020204" pitchFamily="34" charset="0"/>
              <a:buChar char="•"/>
            </a:pPr>
            <a:r>
              <a:rPr lang="en-US" sz="2000" dirty="0">
                <a:solidFill>
                  <a:schemeClr val="bg1"/>
                </a:solidFill>
                <a:latin typeface="Sagona"/>
                <a:cs typeface="Times New Roman"/>
              </a:rPr>
              <a:t>Calculate the variance captured by top N components after sorting the values.</a:t>
            </a:r>
          </a:p>
        </p:txBody>
      </p:sp>
      <p:pic>
        <p:nvPicPr>
          <p:cNvPr id="8" name="Picture 7" descr="Chart, map, scatter chart&#10;&#10;Description automatically generated">
            <a:extLst>
              <a:ext uri="{FF2B5EF4-FFF2-40B4-BE49-F238E27FC236}">
                <a16:creationId xmlns:a16="http://schemas.microsoft.com/office/drawing/2014/main" id="{2FD333BB-9B63-AAC2-CB7E-E97071F8F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12" y="2773034"/>
            <a:ext cx="5000687" cy="3491131"/>
          </a:xfrm>
          <a:prstGeom prst="rect">
            <a:avLst/>
          </a:prstGeom>
        </p:spPr>
      </p:pic>
      <p:pic>
        <p:nvPicPr>
          <p:cNvPr id="10" name="Picture 9" descr="Chart&#10;&#10;Description automatically generated">
            <a:extLst>
              <a:ext uri="{FF2B5EF4-FFF2-40B4-BE49-F238E27FC236}">
                <a16:creationId xmlns:a16="http://schemas.microsoft.com/office/drawing/2014/main" id="{1FA7CAA8-DE0F-BB9B-FD68-920226F45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605" y="2773034"/>
            <a:ext cx="6292851" cy="3491130"/>
          </a:xfrm>
          <a:prstGeom prst="rect">
            <a:avLst/>
          </a:prstGeom>
        </p:spPr>
      </p:pic>
    </p:spTree>
    <p:extLst>
      <p:ext uri="{BB962C8B-B14F-4D97-AF65-F5344CB8AC3E}">
        <p14:creationId xmlns:p14="http://schemas.microsoft.com/office/powerpoint/2010/main" val="234925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CD6F23-64FC-1B7E-73AA-F991861A53C1}"/>
              </a:ext>
            </a:extLst>
          </p:cNvPr>
          <p:cNvSpPr txBox="1"/>
          <p:nvPr/>
        </p:nvSpPr>
        <p:spPr>
          <a:xfrm>
            <a:off x="619760" y="286932"/>
            <a:ext cx="4663440" cy="461665"/>
          </a:xfrm>
          <a:prstGeom prst="rect">
            <a:avLst/>
          </a:prstGeom>
          <a:noFill/>
        </p:spPr>
        <p:txBody>
          <a:bodyPr wrap="square" rtlCol="0">
            <a:spAutoFit/>
          </a:bodyPr>
          <a:lstStyle/>
          <a:p>
            <a:r>
              <a:rPr lang="en-US" sz="2400" b="1" dirty="0">
                <a:solidFill>
                  <a:schemeClr val="bg1">
                    <a:lumMod val="95000"/>
                  </a:schemeClr>
                </a:solidFill>
                <a:latin typeface="Sagona" panose="02010004040101010103" pitchFamily="2" charset="0"/>
                <a:cs typeface="Times New Roman" panose="02020603050405020304" pitchFamily="18" charset="0"/>
              </a:rPr>
              <a:t>LOGISTIC REGRESSION</a:t>
            </a:r>
          </a:p>
        </p:txBody>
      </p:sp>
      <p:sp>
        <p:nvSpPr>
          <p:cNvPr id="5" name="TextBox 4">
            <a:extLst>
              <a:ext uri="{FF2B5EF4-FFF2-40B4-BE49-F238E27FC236}">
                <a16:creationId xmlns:a16="http://schemas.microsoft.com/office/drawing/2014/main" id="{87FA592A-FE47-D074-3141-146FD25BF514}"/>
              </a:ext>
            </a:extLst>
          </p:cNvPr>
          <p:cNvSpPr txBox="1"/>
          <p:nvPr/>
        </p:nvSpPr>
        <p:spPr>
          <a:xfrm>
            <a:off x="619760" y="1023374"/>
            <a:ext cx="10499834" cy="1938992"/>
          </a:xfrm>
          <a:prstGeom prst="rect">
            <a:avLst/>
          </a:prstGeom>
          <a:noFill/>
        </p:spPr>
        <p:txBody>
          <a:bodyPr wrap="square" rtlCol="0">
            <a:spAutoFit/>
          </a:bodyPr>
          <a:lstStyle/>
          <a:p>
            <a:r>
              <a:rPr lang="en-US" sz="2000" dirty="0">
                <a:solidFill>
                  <a:schemeClr val="bg1"/>
                </a:solidFill>
                <a:latin typeface="Sagona" panose="02010004040101010103" pitchFamily="2" charset="0"/>
                <a:cs typeface="Times New Roman" panose="02020603050405020304" pitchFamily="18" charset="0"/>
              </a:rPr>
              <a:t>Steps:</a:t>
            </a:r>
          </a:p>
          <a:p>
            <a:pPr marL="342900" indent="-342900">
              <a:buFont typeface="Arial" panose="020B0604020202020204" pitchFamily="34" charset="0"/>
              <a:buChar char="•"/>
            </a:pPr>
            <a:r>
              <a:rPr lang="en-US" sz="2000" dirty="0">
                <a:solidFill>
                  <a:schemeClr val="bg1"/>
                </a:solidFill>
                <a:latin typeface="Sagona" panose="02010004040101010103" pitchFamily="2" charset="0"/>
                <a:cs typeface="Times New Roman" panose="02020603050405020304" pitchFamily="18" charset="0"/>
              </a:rPr>
              <a:t>We split our dataset into training and testing dataset in a ratio of 0.7 : 0.3</a:t>
            </a:r>
          </a:p>
          <a:p>
            <a:pPr marL="342900" indent="-342900">
              <a:buFont typeface="Arial" panose="020B0604020202020204" pitchFamily="34" charset="0"/>
              <a:buChar char="•"/>
            </a:pPr>
            <a:r>
              <a:rPr lang="en-US" sz="2000" dirty="0">
                <a:solidFill>
                  <a:schemeClr val="bg1"/>
                </a:solidFill>
                <a:latin typeface="Sagona" panose="02010004040101010103" pitchFamily="2" charset="0"/>
                <a:cs typeface="Times New Roman" panose="02020603050405020304" pitchFamily="18" charset="0"/>
              </a:rPr>
              <a:t>Implemented the </a:t>
            </a:r>
            <a:r>
              <a:rPr lang="en-US" sz="2000" b="1" dirty="0">
                <a:solidFill>
                  <a:schemeClr val="bg1"/>
                </a:solidFill>
                <a:latin typeface="Sagona" panose="02010004040101010103" pitchFamily="2" charset="0"/>
                <a:cs typeface="Times New Roman" panose="02020603050405020304" pitchFamily="18" charset="0"/>
              </a:rPr>
              <a:t>Sigmoid Function </a:t>
            </a:r>
            <a:r>
              <a:rPr lang="en-US" sz="2000" dirty="0">
                <a:solidFill>
                  <a:schemeClr val="bg1"/>
                </a:solidFill>
                <a:latin typeface="Sagona" panose="02010004040101010103" pitchFamily="2" charset="0"/>
                <a:cs typeface="Times New Roman" panose="02020603050405020304" pitchFamily="18" charset="0"/>
              </a:rPr>
              <a:t>to map the predicted values to probabilities</a:t>
            </a:r>
          </a:p>
          <a:p>
            <a:pPr marL="342900" indent="-342900">
              <a:buFont typeface="Arial" panose="020B0604020202020204" pitchFamily="34" charset="0"/>
              <a:buChar char="•"/>
            </a:pPr>
            <a:r>
              <a:rPr lang="en-US" sz="2000" dirty="0">
                <a:solidFill>
                  <a:schemeClr val="bg1"/>
                </a:solidFill>
                <a:latin typeface="Sagona" panose="02010004040101010103" pitchFamily="2" charset="0"/>
                <a:cs typeface="Times New Roman" panose="02020603050405020304" pitchFamily="18" charset="0"/>
              </a:rPr>
              <a:t>Used </a:t>
            </a:r>
            <a:r>
              <a:rPr lang="en-US" sz="2000" b="1" dirty="0">
                <a:solidFill>
                  <a:schemeClr val="bg1"/>
                </a:solidFill>
                <a:latin typeface="Sagona" panose="02010004040101010103" pitchFamily="2" charset="0"/>
                <a:cs typeface="Times New Roman" panose="02020603050405020304" pitchFamily="18" charset="0"/>
              </a:rPr>
              <a:t>Negative likelihood </a:t>
            </a:r>
            <a:r>
              <a:rPr lang="en-US" sz="2000" dirty="0">
                <a:solidFill>
                  <a:schemeClr val="bg1"/>
                </a:solidFill>
                <a:latin typeface="Sagona" panose="02010004040101010103" pitchFamily="2" charset="0"/>
                <a:cs typeface="Times New Roman" panose="02020603050405020304" pitchFamily="18" charset="0"/>
              </a:rPr>
              <a:t>as our cost function</a:t>
            </a:r>
          </a:p>
          <a:p>
            <a:pPr marL="342900" indent="-342900">
              <a:buFont typeface="Arial" panose="020B0604020202020204" pitchFamily="34" charset="0"/>
              <a:buChar char="•"/>
            </a:pPr>
            <a:r>
              <a:rPr lang="en-US" sz="2000" dirty="0">
                <a:solidFill>
                  <a:schemeClr val="bg1"/>
                </a:solidFill>
                <a:latin typeface="Sagona" panose="02010004040101010103" pitchFamily="2" charset="0"/>
                <a:cs typeface="Times New Roman" panose="02020603050405020304" pitchFamily="18" charset="0"/>
              </a:rPr>
              <a:t>Compared the original data’s result with the sampled data results</a:t>
            </a:r>
          </a:p>
          <a:p>
            <a:endParaRPr lang="en-US" sz="2000" dirty="0">
              <a:solidFill>
                <a:schemeClr val="bg1"/>
              </a:solidFill>
              <a:latin typeface="Sagona" panose="02010004040101010103" pitchFamily="2" charset="0"/>
              <a:cs typeface="Times New Roman" panose="02020603050405020304" pitchFamily="18" charset="0"/>
            </a:endParaRPr>
          </a:p>
        </p:txBody>
      </p:sp>
      <p:pic>
        <p:nvPicPr>
          <p:cNvPr id="7" name="Picture 6">
            <a:extLst>
              <a:ext uri="{FF2B5EF4-FFF2-40B4-BE49-F238E27FC236}">
                <a16:creationId xmlns:a16="http://schemas.microsoft.com/office/drawing/2014/main" id="{11E9377F-BDFD-C645-60CA-015D2E91A487}"/>
              </a:ext>
            </a:extLst>
          </p:cNvPr>
          <p:cNvPicPr>
            <a:picLocks noChangeAspect="1"/>
          </p:cNvPicPr>
          <p:nvPr/>
        </p:nvPicPr>
        <p:blipFill>
          <a:blip r:embed="rId2"/>
          <a:stretch>
            <a:fillRect/>
          </a:stretch>
        </p:blipFill>
        <p:spPr>
          <a:xfrm>
            <a:off x="430924" y="2962366"/>
            <a:ext cx="5391808" cy="2997922"/>
          </a:xfrm>
          <a:prstGeom prst="rect">
            <a:avLst/>
          </a:prstGeom>
        </p:spPr>
      </p:pic>
      <p:sp>
        <p:nvSpPr>
          <p:cNvPr id="8" name="TextBox 7">
            <a:extLst>
              <a:ext uri="{FF2B5EF4-FFF2-40B4-BE49-F238E27FC236}">
                <a16:creationId xmlns:a16="http://schemas.microsoft.com/office/drawing/2014/main" id="{94075367-88CF-39C1-3116-726DEE3B2487}"/>
              </a:ext>
            </a:extLst>
          </p:cNvPr>
          <p:cNvSpPr txBox="1"/>
          <p:nvPr/>
        </p:nvSpPr>
        <p:spPr>
          <a:xfrm>
            <a:off x="2033824" y="6170958"/>
            <a:ext cx="1835311" cy="400110"/>
          </a:xfrm>
          <a:prstGeom prst="rect">
            <a:avLst/>
          </a:prstGeom>
          <a:noFill/>
        </p:spPr>
        <p:txBody>
          <a:bodyPr wrap="none" rtlCol="0">
            <a:spAutoFit/>
          </a:bodyPr>
          <a:lstStyle/>
          <a:p>
            <a:r>
              <a:rPr lang="en-US" sz="2000" dirty="0">
                <a:solidFill>
                  <a:schemeClr val="bg1"/>
                </a:solidFill>
              </a:rPr>
              <a:t>Original dataset</a:t>
            </a:r>
          </a:p>
        </p:txBody>
      </p:sp>
      <p:pic>
        <p:nvPicPr>
          <p:cNvPr id="9" name="Picture 8">
            <a:extLst>
              <a:ext uri="{FF2B5EF4-FFF2-40B4-BE49-F238E27FC236}">
                <a16:creationId xmlns:a16="http://schemas.microsoft.com/office/drawing/2014/main" id="{2BEB21D6-02C1-7BD8-1343-EC1793628443}"/>
              </a:ext>
            </a:extLst>
          </p:cNvPr>
          <p:cNvPicPr>
            <a:picLocks noChangeAspect="1"/>
          </p:cNvPicPr>
          <p:nvPr/>
        </p:nvPicPr>
        <p:blipFill>
          <a:blip r:embed="rId3"/>
          <a:stretch>
            <a:fillRect/>
          </a:stretch>
        </p:blipFill>
        <p:spPr>
          <a:xfrm>
            <a:off x="6369270" y="2918957"/>
            <a:ext cx="5209783" cy="3041331"/>
          </a:xfrm>
          <a:prstGeom prst="rect">
            <a:avLst/>
          </a:prstGeom>
        </p:spPr>
      </p:pic>
      <p:sp>
        <p:nvSpPr>
          <p:cNvPr id="10" name="TextBox 9">
            <a:extLst>
              <a:ext uri="{FF2B5EF4-FFF2-40B4-BE49-F238E27FC236}">
                <a16:creationId xmlns:a16="http://schemas.microsoft.com/office/drawing/2014/main" id="{58C745CE-8529-F817-0F60-067E5A39D9E8}"/>
              </a:ext>
            </a:extLst>
          </p:cNvPr>
          <p:cNvSpPr txBox="1"/>
          <p:nvPr/>
        </p:nvSpPr>
        <p:spPr>
          <a:xfrm>
            <a:off x="7931284" y="6170958"/>
            <a:ext cx="2226892" cy="400110"/>
          </a:xfrm>
          <a:prstGeom prst="rect">
            <a:avLst/>
          </a:prstGeom>
          <a:noFill/>
        </p:spPr>
        <p:txBody>
          <a:bodyPr wrap="none" rtlCol="0">
            <a:spAutoFit/>
          </a:bodyPr>
          <a:lstStyle/>
          <a:p>
            <a:r>
              <a:rPr lang="en-US" sz="2000" dirty="0" err="1">
                <a:solidFill>
                  <a:schemeClr val="bg1"/>
                </a:solidFill>
                <a:latin typeface="Times New Roman" panose="02020603050405020304" pitchFamily="18" charset="0"/>
                <a:cs typeface="Times New Roman" panose="02020603050405020304" pitchFamily="18" charset="0"/>
              </a:rPr>
              <a:t>Undersampled</a:t>
            </a:r>
            <a:r>
              <a:rPr lang="en-US" sz="2000" dirty="0">
                <a:solidFill>
                  <a:schemeClr val="bg1"/>
                </a:solidFill>
                <a:latin typeface="Times New Roman" panose="02020603050405020304" pitchFamily="18" charset="0"/>
                <a:cs typeface="Times New Roman" panose="02020603050405020304" pitchFamily="18" charset="0"/>
              </a:rPr>
              <a:t> Data</a:t>
            </a:r>
          </a:p>
        </p:txBody>
      </p:sp>
    </p:spTree>
    <p:extLst>
      <p:ext uri="{BB962C8B-B14F-4D97-AF65-F5344CB8AC3E}">
        <p14:creationId xmlns:p14="http://schemas.microsoft.com/office/powerpoint/2010/main" val="3488771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TotalTime>
  <Words>732</Words>
  <Application>Microsoft Macintosh PowerPoint</Application>
  <PresentationFormat>Widescreen</PresentationFormat>
  <Paragraphs>109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Arial,Sans-Serif</vt:lpstr>
      <vt:lpstr>Calibri</vt:lpstr>
      <vt:lpstr>Calibri Light</vt:lpstr>
      <vt:lpstr>Roboto</vt:lpstr>
      <vt:lpstr>Sagona</vt:lpstr>
      <vt:lpstr>Times New Roman</vt:lpstr>
      <vt:lpstr>Office Theme</vt:lpstr>
      <vt:lpstr>US CENSUS INCOME PREDICTION (1994 – 1995)</vt:lpstr>
      <vt:lpstr>PROBLEM STATEMENT</vt:lpstr>
      <vt:lpstr>PowerPoint Presentation</vt:lpstr>
      <vt:lpstr>DATA EXPLORATION AND DATA CLEANING</vt:lpstr>
      <vt:lpstr>DATA MANIPULATION AND FEATURE ENGINEEING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CENSUS INCOME PREDICTION</dc:title>
  <dc:creator>mina kazemi</dc:creator>
  <cp:lastModifiedBy>Aditya Agarwal</cp:lastModifiedBy>
  <cp:revision>142</cp:revision>
  <dcterms:created xsi:type="dcterms:W3CDTF">2022-08-05T18:12:28Z</dcterms:created>
  <dcterms:modified xsi:type="dcterms:W3CDTF">2022-08-10T19:17:57Z</dcterms:modified>
</cp:coreProperties>
</file>